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2.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Lst>
  <p:sldSz cx="12192000" cy="6858000"/>
  <p:notesSz cx="6858000" cy="9144000"/>
  <p:embeddedFontLst>
    <p:embeddedFont>
      <p:font typeface="Work Sans" pitchFamily="2" charset="0"/>
      <p:regular r:id="rId15"/>
      <p:bold r:id="rId16"/>
      <p:italic r:id="rId17"/>
      <p:boldItalic r:id="rId18"/>
    </p:embeddedFont>
    <p:embeddedFont>
      <p:font typeface="Work Sans Light" pitchFamily="2" charset="0"/>
      <p:regular r:id="rId19"/>
      <p:bold r:id="rId20"/>
      <p:italic r:id="rId21"/>
      <p:boldItalic r:id="rId22"/>
    </p:embeddedFont>
    <p:embeddedFont>
      <p:font typeface="Work Sans Medium"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hTlF0fFhMT2Fra5CLhhHLCm13P7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uis Felipe sanchez sierra" initials="" lastIdx="2" clrIdx="0"/>
  <p:cmAuthor id="1" name="Juan David Mahecha Sabogal"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87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35"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10-31T20:56:47.913" idx="1">
    <p:pos x="7378" y="378"/>
    <p:text>Ruth Sautu, en su obra sobre metodología de la investigación, sugiere que una introducción debe cumplir con ciertos elementos clave para ser efectiva. Primero, debe presentar el tema de manera clara y concisa, estableciendo el contexto y la relevancia del estudio. Luego, es importante plantear el problema de investigación y los objetivos del proyecto. Finalmente, una buena introducción debe ofrecer un resumen de la estructura del documento, proporcionando al lector una guía de lo que puede esperar1, 2, 3.
Estos elementos ayudan a captar el interés del lector y a establecer una base sólida para el desarrollo del trabajo.</p:text>
    <p:extLst mod="1">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UE8vEO0"/>
      </p:ext>
    </p:extLst>
  </p:cm>
  <p:cm authorId="0" dt="2024-11-01T14:43:15.345" idx="1">
    <p:pos x="7368" y="58"/>
    <p:text>Carlos mendez, en libro de métodos de investigación sugiere que definamos a la población a la que dirige el software</p:text>
    <p:extLst mod="1">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UE7Zy_E"/>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24-11-14T21:41:00.455" idx="2">
    <p:pos x="7381" y="3975"/>
    <p:text>La solución: Se propone el desarrollo de un Sistema de Información Web denominado [Nombre del Sistema] que sirva como herramienta software de apoyo al seguimiento del/los [Nombre Proceso(s)] de la Empresa [Nombre Empresa]. 
La importancia del Sistema: Permitirá la gestión de los [nombre Perfiles] como usuarios de la Empresa [Nombre Empresa] [más Información]. En [ModProceso1] los [Perfiles Usuario] podrán [acciones del Sistema (beneficios comparados con las necesidades encontradas)]. En [ModProceso2] los [Perfiles Usuario] podrán [acciones del Sistema (beneficios comparados con las necesidades encontradas)]. Finalmente, facilitará la gestión de reportes gráficos e impresos, necesarios para la toma de decisiones del personal administrativo de la Empresa [Nombre Empresa]. 
El aporte al Sector: El Sistema [Nombre Empresa] servirá como aporte al sector [Sector], como [importancia para el Sector].
NOTA: No se usan viñetas o numeración, a menos que sea para contar o describir una serie de pasos. Se pueden utilizar imágenes de apoyo.</p:text>
    <p:extLst mod="1">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YcpqbAY"/>
      </p:ext>
    </p:extLst>
  </p:cm>
</p:cmLst>
</file>

<file path=ppt/media/image1.pn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3" name="Google Shape;17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0" name="Google Shape;190;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MX"/>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7" name="Google Shape;21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6" name="Google Shape;10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4" name="Google Shape;11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2" name="Google Shape;12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0" name="Google Shape;13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8" name="Google Shape;13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7" name="Google Shape;15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5" name="Google Shape;16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17"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2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2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2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2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2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2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2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9"/>
          <p:cNvSpPr>
            <a:spLocks noGrp="1"/>
          </p:cNvSpPr>
          <p:nvPr>
            <p:ph type="pic" idx="2"/>
          </p:nvPr>
        </p:nvSpPr>
        <p:spPr>
          <a:xfrm>
            <a:off x="5183188" y="987425"/>
            <a:ext cx="6172200" cy="4873625"/>
          </a:xfrm>
          <a:prstGeom prst="rect">
            <a:avLst/>
          </a:prstGeom>
          <a:noFill/>
          <a:ln>
            <a:noFill/>
          </a:ln>
        </p:spPr>
      </p:sp>
      <p:sp>
        <p:nvSpPr>
          <p:cNvPr id="80" name="Google Shape;80;p2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3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3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3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17"/>
        <p:cNvGrpSpPr/>
        <p:nvPr/>
      </p:nvGrpSpPr>
      <p:grpSpPr>
        <a:xfrm>
          <a:off x="0" y="0"/>
          <a:ext cx="0" cy="0"/>
          <a:chOff x="0" y="0"/>
          <a:chExt cx="0" cy="0"/>
        </a:xfrm>
      </p:grpSpPr>
      <p:pic>
        <p:nvPicPr>
          <p:cNvPr id="18" name="Google Shape;18;p18"/>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9"/>
        <p:cNvGrpSpPr/>
        <p:nvPr/>
      </p:nvGrpSpPr>
      <p:grpSpPr>
        <a:xfrm>
          <a:off x="0" y="0"/>
          <a:ext cx="0" cy="0"/>
          <a:chOff x="0" y="0"/>
          <a:chExt cx="0" cy="0"/>
        </a:xfrm>
      </p:grpSpPr>
      <p:pic>
        <p:nvPicPr>
          <p:cNvPr id="20" name="Google Shape;20;p19"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21" name="Google Shape;21;p19"/>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2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2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2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2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2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comments" Target="../comments/comment1.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comments" Target="../comments/commen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1"/>
          <p:cNvPicPr preferRelativeResize="0"/>
          <p:nvPr/>
        </p:nvPicPr>
        <p:blipFill rotWithShape="1">
          <a:blip r:embed="rId3">
            <a:alphaModFix/>
          </a:blip>
          <a:srcRect/>
          <a:stretch/>
        </p:blipFill>
        <p:spPr>
          <a:xfrm>
            <a:off x="5315425" y="1799275"/>
            <a:ext cx="2915599" cy="2915599"/>
          </a:xfrm>
          <a:prstGeom prst="rect">
            <a:avLst/>
          </a:prstGeom>
          <a:noFill/>
          <a:ln>
            <a:noFill/>
          </a:ln>
        </p:spPr>
      </p:pic>
      <p:sp>
        <p:nvSpPr>
          <p:cNvPr id="102" name="Google Shape;102;p1"/>
          <p:cNvSpPr txBox="1"/>
          <p:nvPr/>
        </p:nvSpPr>
        <p:spPr>
          <a:xfrm>
            <a:off x="995422" y="2551837"/>
            <a:ext cx="6453600" cy="923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5400"/>
              <a:buFont typeface="Arial"/>
              <a:buNone/>
            </a:pPr>
            <a:r>
              <a:rPr lang="es-MX" sz="5400" b="1" i="0" u="none" strike="noStrike" cap="none" dirty="0">
                <a:solidFill>
                  <a:srgbClr val="3F3F3F"/>
                </a:solidFill>
                <a:latin typeface="Work Sans"/>
                <a:ea typeface="Work Sans"/>
                <a:cs typeface="Work Sans"/>
                <a:sym typeface="Work Sans"/>
              </a:rPr>
              <a:t>LuckasEnt</a:t>
            </a:r>
            <a:endParaRPr sz="4000" b="1" i="0" u="none" strike="noStrike" cap="none" dirty="0">
              <a:solidFill>
                <a:srgbClr val="3F3F3F"/>
              </a:solidFill>
              <a:latin typeface="Work Sans"/>
              <a:ea typeface="Work Sans"/>
              <a:cs typeface="Work Sans"/>
              <a:sym typeface="Work Sans"/>
            </a:endParaRPr>
          </a:p>
        </p:txBody>
      </p:sp>
      <p:pic>
        <p:nvPicPr>
          <p:cNvPr id="103" name="Google Shape;103;p1"/>
          <p:cNvPicPr preferRelativeResize="0"/>
          <p:nvPr/>
        </p:nvPicPr>
        <p:blipFill>
          <a:blip r:embed="rId4">
            <a:alphaModFix/>
          </a:blip>
          <a:srcRect l="25227" r="25908"/>
          <a:stretch/>
        </p:blipFill>
        <p:spPr>
          <a:xfrm>
            <a:off x="8391831" y="1774999"/>
            <a:ext cx="2804747" cy="29641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2"/>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Delimitación</a:t>
            </a:r>
            <a:endParaRPr/>
          </a:p>
        </p:txBody>
      </p:sp>
      <p:pic>
        <p:nvPicPr>
          <p:cNvPr id="177" name="Google Shape;177;p12"/>
          <p:cNvPicPr preferRelativeResize="0"/>
          <p:nvPr/>
        </p:nvPicPr>
        <p:blipFill rotWithShape="1">
          <a:blip r:embed="rId3">
            <a:alphaModFix/>
          </a:blip>
          <a:srcRect/>
          <a:stretch/>
        </p:blipFill>
        <p:spPr>
          <a:xfrm>
            <a:off x="8765026" y="234163"/>
            <a:ext cx="1080000" cy="1080000"/>
          </a:xfrm>
          <a:prstGeom prst="rect">
            <a:avLst/>
          </a:prstGeom>
          <a:noFill/>
          <a:ln>
            <a:noFill/>
          </a:ln>
        </p:spPr>
      </p:pic>
      <p:sp>
        <p:nvSpPr>
          <p:cNvPr id="4" name="Google Shape;184;p13">
            <a:extLst>
              <a:ext uri="{FF2B5EF4-FFF2-40B4-BE49-F238E27FC236}">
                <a16:creationId xmlns:a16="http://schemas.microsoft.com/office/drawing/2014/main" id="{C9AAACC8-4D28-DE6B-884E-3EDC359C98FF}"/>
              </a:ext>
            </a:extLst>
          </p:cNvPr>
          <p:cNvSpPr txBox="1"/>
          <p:nvPr/>
        </p:nvSpPr>
        <p:spPr>
          <a:xfrm>
            <a:off x="372353" y="1667521"/>
            <a:ext cx="11447400" cy="517060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s-MX" sz="2200" b="0" i="0" u="none" strike="noStrike" cap="none" dirty="0">
                <a:solidFill>
                  <a:schemeClr val="dk1"/>
                </a:solidFill>
                <a:latin typeface="Work Sans Light"/>
                <a:ea typeface="Work Sans Light"/>
                <a:cs typeface="Work Sans Light"/>
                <a:sym typeface="Work Sans Light"/>
              </a:rPr>
              <a:t>Se delimita a esta funcionalidad principal, dejando fuera otros aspectos como la calidad de los productos o la comparación con tiendas de otros países.</a:t>
            </a:r>
          </a:p>
          <a:p>
            <a:pPr marL="0" marR="0" lvl="0" indent="0" algn="l" rtl="0">
              <a:lnSpc>
                <a:spcPct val="100000"/>
              </a:lnSpc>
              <a:spcBef>
                <a:spcPts val="0"/>
              </a:spcBef>
              <a:spcAft>
                <a:spcPts val="0"/>
              </a:spcAft>
              <a:buClr>
                <a:srgbClr val="000000"/>
              </a:buClr>
              <a:buSzPts val="1600"/>
              <a:buFont typeface="Arial"/>
              <a:buNone/>
            </a:pPr>
            <a:br>
              <a:rPr lang="es-MX" sz="2200" b="0" i="0" u="none" strike="noStrike" cap="none" dirty="0">
                <a:solidFill>
                  <a:schemeClr val="dk1"/>
                </a:solidFill>
                <a:latin typeface="Work Sans Light"/>
                <a:ea typeface="Work Sans Light"/>
                <a:cs typeface="Work Sans Light"/>
                <a:sym typeface="Work Sans Light"/>
              </a:rPr>
            </a:br>
            <a:r>
              <a:rPr lang="es-MX" sz="2200" b="1" i="0" u="none" strike="noStrike" cap="none" dirty="0">
                <a:solidFill>
                  <a:schemeClr val="dk1"/>
                </a:solidFill>
                <a:latin typeface="Work Sans" pitchFamily="2" charset="0"/>
                <a:ea typeface="Work Sans Light"/>
                <a:cs typeface="Work Sans Light"/>
                <a:sym typeface="Work Sans Light"/>
              </a:rPr>
              <a:t>Se enfoca en productos de la canasta familiar: </a:t>
            </a:r>
            <a:r>
              <a:rPr lang="es-MX" sz="2200" b="0" i="0" u="none" strike="noStrike" cap="none" dirty="0">
                <a:solidFill>
                  <a:schemeClr val="dk1"/>
                </a:solidFill>
                <a:latin typeface="Work Sans Light"/>
                <a:ea typeface="Work Sans Light"/>
                <a:cs typeface="Work Sans Light"/>
                <a:sym typeface="Work Sans Light"/>
              </a:rPr>
              <a:t>No incluye otro tipo de productos.</a:t>
            </a:r>
          </a:p>
          <a:p>
            <a:pPr marL="0" marR="0" lvl="0" indent="0" algn="l" rtl="0">
              <a:lnSpc>
                <a:spcPct val="100000"/>
              </a:lnSpc>
              <a:spcBef>
                <a:spcPts val="0"/>
              </a:spcBef>
              <a:spcAft>
                <a:spcPts val="0"/>
              </a:spcAft>
              <a:buClr>
                <a:schemeClr val="dk1"/>
              </a:buClr>
              <a:buSzPts val="1100"/>
              <a:buFont typeface="Arial"/>
              <a:buNone/>
            </a:pPr>
            <a:endParaRPr lang="es-MX" sz="2200" dirty="0">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Clr>
                <a:schemeClr val="dk1"/>
              </a:buClr>
              <a:buSzPts val="1100"/>
              <a:buFont typeface="Arial"/>
              <a:buNone/>
            </a:pPr>
            <a:r>
              <a:rPr lang="es-MX" sz="2200" b="1" i="0" u="none" strike="noStrike" cap="none" dirty="0">
                <a:solidFill>
                  <a:schemeClr val="dk1"/>
                </a:solidFill>
                <a:latin typeface="Work Sans" pitchFamily="2" charset="0"/>
                <a:ea typeface="Work Sans Light"/>
                <a:cs typeface="Work Sans Light"/>
                <a:sym typeface="Work Sans Light"/>
              </a:rPr>
              <a:t>Supermercados específicos: </a:t>
            </a:r>
            <a:r>
              <a:rPr lang="es-MX" sz="2200" b="0" i="0" u="none" strike="noStrike" cap="none" dirty="0">
                <a:solidFill>
                  <a:schemeClr val="dk1"/>
                </a:solidFill>
                <a:latin typeface="Work Sans Light"/>
                <a:ea typeface="Work Sans Light"/>
                <a:cs typeface="Work Sans Light"/>
                <a:sym typeface="Work Sans Light"/>
              </a:rPr>
              <a:t>Se limita a la información de precios de D1, Alkosto, Olímpica y Mercado Libre.</a:t>
            </a:r>
          </a:p>
          <a:p>
            <a:pPr marL="0" marR="0" lvl="0" indent="0" algn="l" rtl="0">
              <a:lnSpc>
                <a:spcPct val="100000"/>
              </a:lnSpc>
              <a:spcBef>
                <a:spcPts val="0"/>
              </a:spcBef>
              <a:spcAft>
                <a:spcPts val="0"/>
              </a:spcAft>
              <a:buClr>
                <a:schemeClr val="dk1"/>
              </a:buClr>
              <a:buSzPts val="1100"/>
              <a:buFont typeface="Arial"/>
              <a:buNone/>
            </a:pPr>
            <a:endParaRPr sz="2200" b="0" i="0" u="none" strike="noStrike" cap="none" dirty="0">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Clr>
                <a:schemeClr val="dk1"/>
              </a:buClr>
              <a:buSzPts val="1100"/>
              <a:buFont typeface="Arial"/>
              <a:buNone/>
            </a:pPr>
            <a:r>
              <a:rPr lang="es-MX" sz="2200" b="1" i="0" u="none" strike="noStrike" cap="none" dirty="0">
                <a:solidFill>
                  <a:schemeClr val="dk1"/>
                </a:solidFill>
                <a:latin typeface="Work Sans" pitchFamily="2" charset="0"/>
                <a:ea typeface="Work Sans Light"/>
                <a:cs typeface="Work Sans Light"/>
                <a:sym typeface="Work Sans Light"/>
              </a:rPr>
              <a:t>Ubicación geográfica: </a:t>
            </a:r>
            <a:r>
              <a:rPr lang="es-MX" sz="2200" b="0" i="0" u="none" strike="noStrike" cap="none" dirty="0">
                <a:solidFill>
                  <a:schemeClr val="dk1"/>
                </a:solidFill>
                <a:latin typeface="Work Sans Light"/>
                <a:ea typeface="Work Sans Light"/>
                <a:cs typeface="Work Sans Light"/>
                <a:sym typeface="Work Sans Light"/>
              </a:rPr>
              <a:t>Se centra en Colombia.</a:t>
            </a:r>
          </a:p>
          <a:p>
            <a:pPr marL="0" marR="0" lvl="0" indent="0" algn="l" rtl="0">
              <a:lnSpc>
                <a:spcPct val="100000"/>
              </a:lnSpc>
              <a:spcBef>
                <a:spcPts val="0"/>
              </a:spcBef>
              <a:spcAft>
                <a:spcPts val="0"/>
              </a:spcAft>
              <a:buClr>
                <a:schemeClr val="dk1"/>
              </a:buClr>
              <a:buSzPts val="1100"/>
              <a:buFont typeface="Arial"/>
              <a:buNone/>
            </a:pPr>
            <a:endParaRPr sz="2200" b="0" i="0" u="none" strike="noStrike" cap="none" dirty="0">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Clr>
                <a:schemeClr val="dk1"/>
              </a:buClr>
              <a:buSzPts val="1100"/>
              <a:buFont typeface="Arial"/>
              <a:buNone/>
            </a:pPr>
            <a:r>
              <a:rPr lang="es-MX" sz="2200" b="1" i="0" u="none" strike="noStrike" cap="none" dirty="0">
                <a:solidFill>
                  <a:schemeClr val="dk1"/>
                </a:solidFill>
                <a:latin typeface="Work Sans" pitchFamily="2" charset="0"/>
                <a:ea typeface="Work Sans Light"/>
                <a:cs typeface="Work Sans Light"/>
                <a:sym typeface="Work Sans Light"/>
              </a:rPr>
              <a:t>No incluye análisis de la calidad de los productos: </a:t>
            </a:r>
            <a:r>
              <a:rPr lang="es-MX" sz="2200" b="0" i="0" u="none" strike="noStrike" cap="none" dirty="0">
                <a:solidFill>
                  <a:schemeClr val="dk1"/>
                </a:solidFill>
                <a:latin typeface="Work Sans Light"/>
                <a:ea typeface="Work Sans Light"/>
                <a:cs typeface="Work Sans Light"/>
                <a:sym typeface="Work Sans Light"/>
              </a:rPr>
              <a:t>Solo se comparan precios.</a:t>
            </a:r>
          </a:p>
          <a:p>
            <a:pPr marL="0" marR="0" lvl="0" indent="0" algn="l" rtl="0">
              <a:lnSpc>
                <a:spcPct val="100000"/>
              </a:lnSpc>
              <a:spcBef>
                <a:spcPts val="0"/>
              </a:spcBef>
              <a:spcAft>
                <a:spcPts val="0"/>
              </a:spcAft>
              <a:buClr>
                <a:schemeClr val="dk1"/>
              </a:buClr>
              <a:buSzPts val="1100"/>
              <a:buFont typeface="Arial"/>
              <a:buNone/>
            </a:pPr>
            <a:endParaRPr sz="2200" b="0" i="0" u="none" strike="noStrike" cap="none" dirty="0">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Clr>
                <a:schemeClr val="dk1"/>
              </a:buClr>
              <a:buSzPts val="1100"/>
              <a:buFont typeface="Arial"/>
              <a:buNone/>
            </a:pPr>
            <a:r>
              <a:rPr lang="es-MX" sz="2200" b="1" i="0" u="none" strike="noStrike" cap="none" dirty="0">
                <a:solidFill>
                  <a:schemeClr val="dk1"/>
                </a:solidFill>
                <a:latin typeface="Work Sans" pitchFamily="2" charset="0"/>
                <a:ea typeface="Work Sans Light"/>
                <a:cs typeface="Work Sans Light"/>
                <a:sym typeface="Work Sans Light"/>
              </a:rPr>
              <a:t>La versión premium con IA es una proyección a futuro: </a:t>
            </a:r>
            <a:r>
              <a:rPr lang="es-MX" sz="2200" b="0" i="0" u="none" strike="noStrike" cap="none" dirty="0">
                <a:solidFill>
                  <a:schemeClr val="dk1"/>
                </a:solidFill>
                <a:latin typeface="Work Sans Light"/>
                <a:ea typeface="Work Sans Light"/>
                <a:cs typeface="Work Sans Light"/>
                <a:sym typeface="Work Sans Light"/>
              </a:rPr>
              <a:t>No está incluida en la primera versión del software</a:t>
            </a:r>
            <a:endParaRPr sz="2200" b="0" i="0" u="none" strike="noStrike" cap="none" dirty="0">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Clr>
                <a:srgbClr val="000000"/>
              </a:buClr>
              <a:buSzPts val="1600"/>
              <a:buFont typeface="Arial"/>
              <a:buNone/>
            </a:pPr>
            <a:endParaRPr sz="2200" b="0" i="0" u="none" strike="noStrike" cap="none" dirty="0">
              <a:solidFill>
                <a:schemeClr val="dk1"/>
              </a:solidFill>
              <a:latin typeface="Work Sans Light"/>
              <a:ea typeface="Work Sans Light"/>
              <a:cs typeface="Work Sans Light"/>
              <a:sym typeface="Work Sans Light"/>
            </a:endParaRPr>
          </a:p>
        </p:txBody>
      </p:sp>
      <p:pic>
        <p:nvPicPr>
          <p:cNvPr id="5" name="Google Shape;135;p5">
            <a:extLst>
              <a:ext uri="{FF2B5EF4-FFF2-40B4-BE49-F238E27FC236}">
                <a16:creationId xmlns:a16="http://schemas.microsoft.com/office/drawing/2014/main" id="{D4F2C87B-0688-423F-AE1F-7A7DB213F94C}"/>
              </a:ext>
            </a:extLst>
          </p:cNvPr>
          <p:cNvPicPr preferRelativeResize="0"/>
          <p:nvPr/>
        </p:nvPicPr>
        <p:blipFill>
          <a:blip r:embed="rId4">
            <a:alphaModFix/>
          </a:blip>
          <a:srcRect l="26789" r="24575"/>
          <a:stretch/>
        </p:blipFill>
        <p:spPr>
          <a:xfrm>
            <a:off x="9915241" y="233262"/>
            <a:ext cx="1080000" cy="1080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4"/>
          <p:cNvSpPr txBox="1">
            <a:spLocks noGrp="1"/>
          </p:cNvSpPr>
          <p:nvPr>
            <p:ph type="title"/>
          </p:nvPr>
        </p:nvSpPr>
        <p:spPr>
          <a:xfrm>
            <a:off x="456236" y="110481"/>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Work Sans Medium"/>
              <a:buNone/>
            </a:pPr>
            <a:r>
              <a:rPr lang="es-MX" sz="3200">
                <a:solidFill>
                  <a:schemeClr val="lt1"/>
                </a:solidFill>
                <a:latin typeface="Work Sans Medium"/>
                <a:ea typeface="Work Sans Medium"/>
                <a:cs typeface="Work Sans Medium"/>
                <a:sym typeface="Work Sans Medium"/>
              </a:rPr>
              <a:t>Entregables Proyecto Formativo</a:t>
            </a:r>
            <a:br>
              <a:rPr lang="es-MX" sz="3200">
                <a:solidFill>
                  <a:schemeClr val="lt1"/>
                </a:solidFill>
                <a:latin typeface="Work Sans Medium"/>
                <a:ea typeface="Work Sans Medium"/>
                <a:cs typeface="Work Sans Medium"/>
                <a:sym typeface="Work Sans Medium"/>
              </a:rPr>
            </a:br>
            <a:r>
              <a:rPr lang="es-MX" sz="3200">
                <a:solidFill>
                  <a:schemeClr val="lt1"/>
                </a:solidFill>
                <a:latin typeface="Work Sans Medium"/>
                <a:ea typeface="Work Sans Medium"/>
                <a:cs typeface="Work Sans Medium"/>
                <a:sym typeface="Work Sans Medium"/>
              </a:rPr>
              <a:t>por Trimestre</a:t>
            </a:r>
            <a:endParaRPr sz="3200">
              <a:solidFill>
                <a:schemeClr val="lt1"/>
              </a:solidFill>
              <a:latin typeface="Work Sans Medium"/>
              <a:ea typeface="Work Sans Medium"/>
              <a:cs typeface="Work Sans Medium"/>
              <a:sym typeface="Work Sans Medium"/>
            </a:endParaRPr>
          </a:p>
        </p:txBody>
      </p:sp>
      <p:sp>
        <p:nvSpPr>
          <p:cNvPr id="193" name="Google Shape;193;p14"/>
          <p:cNvSpPr txBox="1"/>
          <p:nvPr/>
        </p:nvSpPr>
        <p:spPr>
          <a:xfrm>
            <a:off x="1366063" y="1881018"/>
            <a:ext cx="3854368" cy="2031325"/>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Plan de Proyecto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Levantamiento de Información</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Diagrama de Procesos</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IEEE-830 o Historias de Usuario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Diagrama Casos de Uso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Casos de Uso Extendido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Diagrama de Clases</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Prototipo No Funcional</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Patrón de Diseño</a:t>
            </a:r>
            <a:endParaRPr sz="1400" b="0" i="0" u="none" strike="noStrike" cap="none">
              <a:solidFill>
                <a:schemeClr val="dk1"/>
              </a:solidFill>
              <a:latin typeface="Work Sans Light"/>
              <a:ea typeface="Work Sans Light"/>
              <a:cs typeface="Work Sans Light"/>
              <a:sym typeface="Work Sans Light"/>
            </a:endParaRPr>
          </a:p>
        </p:txBody>
      </p:sp>
      <p:grpSp>
        <p:nvGrpSpPr>
          <p:cNvPr id="194" name="Google Shape;194;p14"/>
          <p:cNvGrpSpPr/>
          <p:nvPr/>
        </p:nvGrpSpPr>
        <p:grpSpPr>
          <a:xfrm>
            <a:off x="1111717" y="1494678"/>
            <a:ext cx="3239167" cy="347863"/>
            <a:chOff x="668953" y="1494678"/>
            <a:chExt cx="3239167" cy="347863"/>
          </a:xfrm>
        </p:grpSpPr>
        <p:sp>
          <p:nvSpPr>
            <p:cNvPr id="195" name="Google Shape;195;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6" name="Google Shape;196;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Primer Trimestre</a:t>
              </a:r>
              <a:endParaRPr sz="1400" b="0" i="0" u="none" strike="noStrike" cap="none">
                <a:solidFill>
                  <a:srgbClr val="000000"/>
                </a:solidFill>
                <a:latin typeface="Arial"/>
                <a:ea typeface="Arial"/>
                <a:cs typeface="Arial"/>
                <a:sym typeface="Arial"/>
              </a:endParaRPr>
            </a:p>
          </p:txBody>
        </p:sp>
      </p:grpSp>
      <p:sp>
        <p:nvSpPr>
          <p:cNvPr id="197" name="Google Shape;197;p14"/>
          <p:cNvSpPr txBox="1"/>
          <p:nvPr/>
        </p:nvSpPr>
        <p:spPr>
          <a:xfrm>
            <a:off x="1366063" y="4602498"/>
            <a:ext cx="3854368" cy="1600398"/>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dirty="0">
                <a:solidFill>
                  <a:schemeClr val="dk1"/>
                </a:solidFill>
                <a:latin typeface="Work Sans Light"/>
                <a:ea typeface="Work Sans Light"/>
                <a:cs typeface="Work Sans Light"/>
                <a:sym typeface="Work Sans Light"/>
              </a:rPr>
              <a:t>Modelo Entidad Relación</a:t>
            </a:r>
            <a:endParaRP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dirty="0">
                <a:solidFill>
                  <a:schemeClr val="dk1"/>
                </a:solidFill>
                <a:latin typeface="Work Sans Light"/>
                <a:ea typeface="Work Sans Light"/>
                <a:cs typeface="Work Sans Light"/>
                <a:sym typeface="Work Sans Light"/>
              </a:rPr>
              <a:t>Modelo Relacional</a:t>
            </a:r>
            <a:endParaRP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dirty="0">
                <a:solidFill>
                  <a:schemeClr val="dk1"/>
                </a:solidFill>
                <a:latin typeface="Work Sans Light"/>
                <a:ea typeface="Work Sans Light"/>
                <a:cs typeface="Work Sans Light"/>
                <a:sym typeface="Work Sans Light"/>
              </a:rPr>
              <a:t>Diccionario de Datos</a:t>
            </a:r>
            <a:endParaRP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dirty="0">
                <a:solidFill>
                  <a:schemeClr val="dk1"/>
                </a:solidFill>
                <a:latin typeface="Work Sans Light"/>
                <a:ea typeface="Work Sans Light"/>
                <a:cs typeface="Work Sans Light"/>
                <a:sym typeface="Work Sans Light"/>
              </a:rPr>
              <a:t>Script de la BBDD</a:t>
            </a:r>
            <a:endParaRP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dirty="0">
                <a:solidFill>
                  <a:schemeClr val="dk1"/>
                </a:solidFill>
                <a:latin typeface="Work Sans Light"/>
                <a:ea typeface="Work Sans Light"/>
                <a:cs typeface="Work Sans Light"/>
                <a:sym typeface="Work Sans Light"/>
              </a:rPr>
              <a:t>Automatización de la BBDD</a:t>
            </a:r>
            <a:endParaRPr sz="1400" b="0" i="0" u="none" strike="noStrike" cap="none" dirty="0">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chemeClr val="dk1"/>
              </a:buClr>
              <a:buSzPts val="1400"/>
              <a:buFont typeface="Arial"/>
              <a:buChar char="•"/>
            </a:pPr>
            <a:r>
              <a:rPr lang="es-MX" sz="1400" b="0" i="0" u="none" strike="noStrike" cap="none" dirty="0">
                <a:solidFill>
                  <a:schemeClr val="dk1"/>
                </a:solidFill>
                <a:latin typeface="Work Sans Light"/>
                <a:ea typeface="Work Sans Light"/>
                <a:cs typeface="Work Sans Light"/>
                <a:sym typeface="Work Sans Light"/>
              </a:rPr>
              <a:t>Sistema de Información Web – Servidor Local</a:t>
            </a:r>
            <a:endParaRPr sz="1400" b="0" i="0" u="none" strike="noStrike" cap="none" dirty="0">
              <a:solidFill>
                <a:schemeClr val="dk1"/>
              </a:solidFill>
              <a:latin typeface="Work Sans Light"/>
              <a:ea typeface="Work Sans Light"/>
              <a:cs typeface="Work Sans Light"/>
              <a:sym typeface="Work Sans Light"/>
            </a:endParaRPr>
          </a:p>
        </p:txBody>
      </p:sp>
      <p:grpSp>
        <p:nvGrpSpPr>
          <p:cNvPr id="198" name="Google Shape;198;p14"/>
          <p:cNvGrpSpPr/>
          <p:nvPr/>
        </p:nvGrpSpPr>
        <p:grpSpPr>
          <a:xfrm>
            <a:off x="1060822" y="4230357"/>
            <a:ext cx="3239167" cy="347863"/>
            <a:chOff x="668953" y="1494678"/>
            <a:chExt cx="3239167" cy="347863"/>
          </a:xfrm>
        </p:grpSpPr>
        <p:sp>
          <p:nvSpPr>
            <p:cNvPr id="199" name="Google Shape;199;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0" name="Google Shape;200;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Segundo Trimestre</a:t>
              </a:r>
              <a:endParaRPr sz="1400" b="0" i="0" u="none" strike="noStrike" cap="none">
                <a:solidFill>
                  <a:srgbClr val="000000"/>
                </a:solidFill>
                <a:latin typeface="Arial"/>
                <a:ea typeface="Arial"/>
                <a:cs typeface="Arial"/>
                <a:sym typeface="Arial"/>
              </a:endParaRPr>
            </a:p>
          </p:txBody>
        </p:sp>
      </p:grpSp>
      <p:grpSp>
        <p:nvGrpSpPr>
          <p:cNvPr id="201" name="Google Shape;201;p14"/>
          <p:cNvGrpSpPr/>
          <p:nvPr/>
        </p:nvGrpSpPr>
        <p:grpSpPr>
          <a:xfrm>
            <a:off x="4902545" y="2675450"/>
            <a:ext cx="3239167" cy="347863"/>
            <a:chOff x="668953" y="1494678"/>
            <a:chExt cx="3239167" cy="347863"/>
          </a:xfrm>
        </p:grpSpPr>
        <p:sp>
          <p:nvSpPr>
            <p:cNvPr id="202" name="Google Shape;202;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3" name="Google Shape;203;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Tercer Trimestre</a:t>
              </a:r>
              <a:endParaRPr sz="1400" b="0" i="0" u="none" strike="noStrike" cap="none">
                <a:solidFill>
                  <a:srgbClr val="000000"/>
                </a:solidFill>
                <a:latin typeface="Arial"/>
                <a:ea typeface="Arial"/>
                <a:cs typeface="Arial"/>
                <a:sym typeface="Arial"/>
              </a:endParaRPr>
            </a:p>
          </p:txBody>
        </p:sp>
      </p:grpSp>
      <p:sp>
        <p:nvSpPr>
          <p:cNvPr id="204" name="Google Shape;204;p14"/>
          <p:cNvSpPr txBox="1"/>
          <p:nvPr/>
        </p:nvSpPr>
        <p:spPr>
          <a:xfrm>
            <a:off x="5138058" y="3116381"/>
            <a:ext cx="3854368" cy="523220"/>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Planeación de Pruebas</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Ejecución de Pruebas</a:t>
            </a:r>
            <a:endParaRPr sz="1400" b="0" i="0" u="none" strike="noStrike" cap="none">
              <a:solidFill>
                <a:schemeClr val="dk1"/>
              </a:solidFill>
              <a:latin typeface="Work Sans Light"/>
              <a:ea typeface="Work Sans Light"/>
              <a:cs typeface="Work Sans Light"/>
              <a:sym typeface="Work Sans Light"/>
            </a:endParaRPr>
          </a:p>
        </p:txBody>
      </p:sp>
      <p:grpSp>
        <p:nvGrpSpPr>
          <p:cNvPr id="205" name="Google Shape;205;p14"/>
          <p:cNvGrpSpPr/>
          <p:nvPr/>
        </p:nvGrpSpPr>
        <p:grpSpPr>
          <a:xfrm>
            <a:off x="4909555" y="4722219"/>
            <a:ext cx="3239167" cy="347863"/>
            <a:chOff x="668953" y="1494678"/>
            <a:chExt cx="3239167" cy="347863"/>
          </a:xfrm>
        </p:grpSpPr>
        <p:sp>
          <p:nvSpPr>
            <p:cNvPr id="206" name="Google Shape;206;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7" name="Google Shape;207;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Cuarto Trimestre</a:t>
              </a:r>
              <a:endParaRPr sz="1400" b="0" i="0" u="none" strike="noStrike" cap="none">
                <a:solidFill>
                  <a:srgbClr val="000000"/>
                </a:solidFill>
                <a:latin typeface="Arial"/>
                <a:ea typeface="Arial"/>
                <a:cs typeface="Arial"/>
                <a:sym typeface="Arial"/>
              </a:endParaRPr>
            </a:p>
          </p:txBody>
        </p:sp>
      </p:grpSp>
      <p:sp>
        <p:nvSpPr>
          <p:cNvPr id="208" name="Google Shape;208;p14"/>
          <p:cNvSpPr txBox="1"/>
          <p:nvPr/>
        </p:nvSpPr>
        <p:spPr>
          <a:xfrm>
            <a:off x="5138058" y="5219739"/>
            <a:ext cx="3854368" cy="738664"/>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Manual de Instalación </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Configuración del Servidor de Aplicaciones</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Configuración del Servidor de BBDD</a:t>
            </a:r>
            <a:endParaRPr sz="1400" b="0" i="0" u="none" strike="noStrike" cap="none">
              <a:solidFill>
                <a:schemeClr val="dk1"/>
              </a:solidFill>
              <a:latin typeface="Work Sans Light"/>
              <a:ea typeface="Work Sans Light"/>
              <a:cs typeface="Work Sans Light"/>
              <a:sym typeface="Work Sans Light"/>
            </a:endParaRPr>
          </a:p>
        </p:txBody>
      </p:sp>
      <p:grpSp>
        <p:nvGrpSpPr>
          <p:cNvPr id="209" name="Google Shape;209;p14"/>
          <p:cNvGrpSpPr/>
          <p:nvPr/>
        </p:nvGrpSpPr>
        <p:grpSpPr>
          <a:xfrm>
            <a:off x="8350341" y="3568215"/>
            <a:ext cx="3239167" cy="347863"/>
            <a:chOff x="668953" y="1494678"/>
            <a:chExt cx="3239167" cy="347863"/>
          </a:xfrm>
        </p:grpSpPr>
        <p:sp>
          <p:nvSpPr>
            <p:cNvPr id="210" name="Google Shape;210;p14"/>
            <p:cNvSpPr/>
            <p:nvPr/>
          </p:nvSpPr>
          <p:spPr>
            <a:xfrm>
              <a:off x="781688" y="1796822"/>
              <a:ext cx="971956" cy="45719"/>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1" name="Google Shape;211;p14"/>
            <p:cNvSpPr txBox="1"/>
            <p:nvPr/>
          </p:nvSpPr>
          <p:spPr>
            <a:xfrm>
              <a:off x="668953" y="1494678"/>
              <a:ext cx="3239167" cy="294592"/>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1800"/>
                <a:buFont typeface="Work Sans Light"/>
                <a:buNone/>
              </a:pPr>
              <a:r>
                <a:rPr lang="es-MX" sz="1800" b="1" i="0" u="none" strike="noStrike" cap="none">
                  <a:solidFill>
                    <a:srgbClr val="38AA00"/>
                  </a:solidFill>
                  <a:latin typeface="Work Sans Light"/>
                  <a:ea typeface="Work Sans Light"/>
                  <a:cs typeface="Work Sans Light"/>
                  <a:sym typeface="Work Sans Light"/>
                </a:rPr>
                <a:t>Quinto Trimestre</a:t>
              </a:r>
              <a:endParaRPr sz="1400" b="0" i="0" u="none" strike="noStrike" cap="none">
                <a:solidFill>
                  <a:srgbClr val="000000"/>
                </a:solidFill>
                <a:latin typeface="Arial"/>
                <a:ea typeface="Arial"/>
                <a:cs typeface="Arial"/>
                <a:sym typeface="Arial"/>
              </a:endParaRPr>
            </a:p>
          </p:txBody>
        </p:sp>
      </p:grpSp>
      <p:sp>
        <p:nvSpPr>
          <p:cNvPr id="212" name="Google Shape;212;p14"/>
          <p:cNvSpPr txBox="1"/>
          <p:nvPr/>
        </p:nvSpPr>
        <p:spPr>
          <a:xfrm>
            <a:off x="8578844" y="4065735"/>
            <a:ext cx="2750090" cy="738664"/>
          </a:xfrm>
          <a:prstGeom prst="rect">
            <a:avLst/>
          </a:prstGeom>
          <a:noFill/>
          <a:ln>
            <a:noFill/>
          </a:ln>
        </p:spPr>
        <p:txBody>
          <a:bodyPr spcFirstLastPara="1" wrap="square" lIns="91425" tIns="45700" rIns="91425" bIns="45700" anchor="t" anchorCtr="0">
            <a:spAutoFit/>
          </a:bodyPr>
          <a:lstStyle/>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Manual de Usuario</a:t>
            </a:r>
            <a:endParaRPr sz="1400" b="0" i="0" u="none" strike="noStrike" cap="none">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chemeClr val="dk1"/>
              </a:buClr>
              <a:buSzPts val="1400"/>
              <a:buFont typeface="Arial"/>
              <a:buChar char="•"/>
            </a:pPr>
            <a:r>
              <a:rPr lang="es-MX" sz="1400" b="0" i="0" u="none" strike="noStrike" cap="none">
                <a:solidFill>
                  <a:schemeClr val="dk1"/>
                </a:solidFill>
                <a:latin typeface="Work Sans Light"/>
                <a:ea typeface="Work Sans Light"/>
                <a:cs typeface="Work Sans Light"/>
                <a:sym typeface="Work Sans Light"/>
              </a:rPr>
              <a:t>Sistema de Información Web – Servidor Externo</a:t>
            </a:r>
            <a:endParaRPr sz="1400" b="0" i="0" u="none" strike="noStrike" cap="none">
              <a:solidFill>
                <a:schemeClr val="dk1"/>
              </a:solidFill>
              <a:latin typeface="Work Sans Light"/>
              <a:ea typeface="Work Sans Light"/>
              <a:cs typeface="Work Sans Light"/>
              <a:sym typeface="Work Sans Light"/>
            </a:endParaRPr>
          </a:p>
        </p:txBody>
      </p:sp>
      <p:pic>
        <p:nvPicPr>
          <p:cNvPr id="213" name="Google Shape;213;p14"/>
          <p:cNvPicPr preferRelativeResize="0"/>
          <p:nvPr/>
        </p:nvPicPr>
        <p:blipFill rotWithShape="1">
          <a:blip r:embed="rId3">
            <a:alphaModFix/>
          </a:blip>
          <a:srcRect/>
          <a:stretch/>
        </p:blipFill>
        <p:spPr>
          <a:xfrm>
            <a:off x="8765026" y="234225"/>
            <a:ext cx="1080000" cy="1080000"/>
          </a:xfrm>
          <a:prstGeom prst="rect">
            <a:avLst/>
          </a:prstGeom>
          <a:noFill/>
          <a:ln>
            <a:noFill/>
          </a:ln>
        </p:spPr>
      </p:pic>
      <p:pic>
        <p:nvPicPr>
          <p:cNvPr id="2" name="Google Shape;135;p5">
            <a:extLst>
              <a:ext uri="{FF2B5EF4-FFF2-40B4-BE49-F238E27FC236}">
                <a16:creationId xmlns:a16="http://schemas.microsoft.com/office/drawing/2014/main" id="{EA9B78C0-F43F-AA1F-FB08-FAB7642EBF0F}"/>
              </a:ext>
            </a:extLst>
          </p:cNvPr>
          <p:cNvPicPr preferRelativeResize="0"/>
          <p:nvPr/>
        </p:nvPicPr>
        <p:blipFill>
          <a:blip r:embed="rId4">
            <a:alphaModFix/>
          </a:blip>
          <a:srcRect l="27385" r="27072"/>
          <a:stretch/>
        </p:blipFill>
        <p:spPr>
          <a:xfrm>
            <a:off x="9982200" y="225891"/>
            <a:ext cx="938213" cy="108833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15"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
        <p:cNvGrpSpPr/>
        <p:nvPr/>
      </p:nvGrpSpPr>
      <p:grpSpPr>
        <a:xfrm>
          <a:off x="0" y="0"/>
          <a:ext cx="0" cy="0"/>
          <a:chOff x="0" y="0"/>
          <a:chExt cx="0" cy="0"/>
        </a:xfrm>
      </p:grpSpPr>
      <p:sp>
        <p:nvSpPr>
          <p:cNvPr id="108" name="Google Shape;108;p2"/>
          <p:cNvSpPr txBox="1"/>
          <p:nvPr/>
        </p:nvSpPr>
        <p:spPr>
          <a:xfrm>
            <a:off x="3091387" y="1867218"/>
            <a:ext cx="5687700" cy="12006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7200"/>
              <a:buFont typeface="Arial"/>
              <a:buNone/>
            </a:pPr>
            <a:r>
              <a:rPr lang="es-MX" sz="7200" b="1" i="0" u="none" strike="noStrike" cap="none" dirty="0">
                <a:solidFill>
                  <a:srgbClr val="FFFFFF"/>
                </a:solidFill>
                <a:latin typeface="Work Sans"/>
                <a:ea typeface="Work Sans"/>
                <a:cs typeface="Work Sans"/>
                <a:sym typeface="Work Sans"/>
              </a:rPr>
              <a:t>LuckasEnt</a:t>
            </a:r>
            <a:endParaRPr sz="1400" b="1" i="0" u="none" strike="noStrike" cap="none" dirty="0">
              <a:solidFill>
                <a:srgbClr val="000000"/>
              </a:solidFill>
              <a:latin typeface="Arial"/>
              <a:ea typeface="Arial"/>
              <a:cs typeface="Arial"/>
              <a:sym typeface="Arial"/>
            </a:endParaRPr>
          </a:p>
        </p:txBody>
      </p:sp>
      <p:cxnSp>
        <p:nvCxnSpPr>
          <p:cNvPr id="109" name="Google Shape;109;p2"/>
          <p:cNvCxnSpPr/>
          <p:nvPr/>
        </p:nvCxnSpPr>
        <p:spPr>
          <a:xfrm>
            <a:off x="5227899" y="3321934"/>
            <a:ext cx="1736100" cy="0"/>
          </a:xfrm>
          <a:prstGeom prst="straightConnector1">
            <a:avLst/>
          </a:prstGeom>
          <a:noFill/>
          <a:ln w="9525" cap="flat" cmpd="sng">
            <a:solidFill>
              <a:srgbClr val="FFFFFF"/>
            </a:solidFill>
            <a:prstDash val="solid"/>
            <a:miter lim="800000"/>
            <a:headEnd type="none" w="sm" len="sm"/>
            <a:tailEnd type="none" w="sm" len="sm"/>
          </a:ln>
        </p:spPr>
      </p:cxnSp>
      <p:sp>
        <p:nvSpPr>
          <p:cNvPr id="110" name="Google Shape;110;p2"/>
          <p:cNvSpPr txBox="1"/>
          <p:nvPr/>
        </p:nvSpPr>
        <p:spPr>
          <a:xfrm>
            <a:off x="3568525" y="3476550"/>
            <a:ext cx="4812900" cy="138540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600"/>
              <a:buFont typeface="Arial"/>
              <a:buNone/>
            </a:pPr>
            <a:r>
              <a:rPr lang="es-MX" sz="2100" b="0" i="0" u="none" strike="noStrike" cap="none">
                <a:solidFill>
                  <a:srgbClr val="FFFFFF"/>
                </a:solidFill>
                <a:latin typeface="Work Sans Light"/>
                <a:ea typeface="Work Sans Light"/>
                <a:cs typeface="Work Sans Light"/>
                <a:sym typeface="Work Sans Light"/>
              </a:rPr>
              <a:t>Pedraza Martinez Steeven Sebastian</a:t>
            </a:r>
            <a:endParaRPr sz="2100" b="0" i="0" u="none" strike="noStrike" cap="none">
              <a:solidFill>
                <a:srgbClr val="FFFFFF"/>
              </a:solidFill>
              <a:latin typeface="Work Sans Light"/>
              <a:ea typeface="Work Sans Light"/>
              <a:cs typeface="Work Sans Light"/>
              <a:sym typeface="Work Sans Light"/>
            </a:endParaRPr>
          </a:p>
          <a:p>
            <a:pPr marL="0" marR="0" lvl="0" indent="0" algn="ctr" rtl="0">
              <a:lnSpc>
                <a:spcPct val="150000"/>
              </a:lnSpc>
              <a:spcBef>
                <a:spcPts val="0"/>
              </a:spcBef>
              <a:spcAft>
                <a:spcPts val="0"/>
              </a:spcAft>
              <a:buClr>
                <a:schemeClr val="dk1"/>
              </a:buClr>
              <a:buSzPts val="1600"/>
              <a:buFont typeface="Arial"/>
              <a:buNone/>
            </a:pPr>
            <a:r>
              <a:rPr lang="es-MX" sz="2100" b="0" i="0" u="none" strike="noStrike" cap="none">
                <a:solidFill>
                  <a:schemeClr val="lt1"/>
                </a:solidFill>
                <a:latin typeface="Work Sans Light"/>
                <a:ea typeface="Work Sans Light"/>
                <a:cs typeface="Work Sans Light"/>
                <a:sym typeface="Work Sans Light"/>
              </a:rPr>
              <a:t>Sanchez Sierra Luis Felipe</a:t>
            </a:r>
            <a:endParaRPr sz="2100" b="0" i="0" u="none" strike="noStrike" cap="none">
              <a:solidFill>
                <a:schemeClr val="lt1"/>
              </a:solidFill>
              <a:latin typeface="Work Sans Light"/>
              <a:ea typeface="Work Sans Light"/>
              <a:cs typeface="Work Sans Light"/>
              <a:sym typeface="Work Sans Light"/>
            </a:endParaRPr>
          </a:p>
          <a:p>
            <a:pPr marL="0" marR="0" lvl="0" indent="0" algn="ctr" rtl="0">
              <a:lnSpc>
                <a:spcPct val="150000"/>
              </a:lnSpc>
              <a:spcBef>
                <a:spcPts val="0"/>
              </a:spcBef>
              <a:spcAft>
                <a:spcPts val="0"/>
              </a:spcAft>
              <a:buClr>
                <a:schemeClr val="dk1"/>
              </a:buClr>
              <a:buSzPts val="1600"/>
              <a:buFont typeface="Arial"/>
              <a:buNone/>
            </a:pPr>
            <a:r>
              <a:rPr lang="es-MX" sz="2100" b="0" i="0" u="none" strike="noStrike" cap="none">
                <a:solidFill>
                  <a:schemeClr val="lt1"/>
                </a:solidFill>
                <a:latin typeface="Work Sans Light"/>
                <a:ea typeface="Work Sans Light"/>
                <a:cs typeface="Work Sans Light"/>
                <a:sym typeface="Work Sans Light"/>
              </a:rPr>
              <a:t>Mahecha Sabogal Juan David</a:t>
            </a:r>
            <a:endParaRPr sz="2100" b="0" i="0" u="none" strike="noStrike" cap="none">
              <a:solidFill>
                <a:srgbClr val="FFFFFF"/>
              </a:solidFill>
              <a:latin typeface="Work Sans Light"/>
              <a:ea typeface="Work Sans Light"/>
              <a:cs typeface="Work Sans Light"/>
              <a:sym typeface="Work Sans Light"/>
            </a:endParaRPr>
          </a:p>
        </p:txBody>
      </p:sp>
      <p:sp>
        <p:nvSpPr>
          <p:cNvPr id="111" name="Google Shape;111;p2"/>
          <p:cNvSpPr txBox="1"/>
          <p:nvPr/>
        </p:nvSpPr>
        <p:spPr>
          <a:xfrm>
            <a:off x="1068888" y="5279998"/>
            <a:ext cx="10054200" cy="1077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rgbClr val="FFFFFF"/>
                </a:solidFill>
                <a:latin typeface="Work Sans Light"/>
                <a:ea typeface="Work Sans Light"/>
                <a:cs typeface="Work Sans Light"/>
                <a:sym typeface="Work Sans Light"/>
              </a:rPr>
              <a:t>Servicio Nacional de Aprendizaje –SENA, Centro de Electricidad Electrónica y Telecomunicaciones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rgbClr val="FFFFFF"/>
                </a:solidFill>
                <a:latin typeface="Work Sans Light"/>
                <a:ea typeface="Work Sans Light"/>
                <a:cs typeface="Work Sans Light"/>
                <a:sym typeface="Work Sans Light"/>
              </a:rPr>
              <a:t>Tecnologo en Analisis y Desarrollo de Software - ADSO, Primer Trimestre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rgbClr val="FFFFFF"/>
                </a:solidFill>
                <a:latin typeface="Work Sans Light"/>
                <a:ea typeface="Work Sans Light"/>
                <a:cs typeface="Work Sans Light"/>
                <a:sym typeface="Work Sans Light"/>
              </a:rPr>
              <a:t>Instructor Albeiro Ramos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rgbClr val="FFFFFF"/>
                </a:solidFill>
                <a:latin typeface="Work Sans Light"/>
                <a:ea typeface="Work Sans Light"/>
                <a:cs typeface="Work Sans Light"/>
                <a:sym typeface="Work Sans Light"/>
              </a:rPr>
              <a:t>Bogotá, 31 de octubre de 2024</a:t>
            </a:r>
            <a:endParaRPr sz="1600" b="1" i="0" u="none" strike="noStrike" cap="none">
              <a:solidFill>
                <a:srgbClr val="FFFFFF"/>
              </a:solidFill>
              <a:latin typeface="Work Sans Light"/>
              <a:ea typeface="Work Sans Light"/>
              <a:cs typeface="Work Sans Light"/>
              <a:sym typeface="Work Sa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pic>
        <p:nvPicPr>
          <p:cNvPr id="116" name="Google Shape;116;p3"/>
          <p:cNvPicPr preferRelativeResize="0"/>
          <p:nvPr/>
        </p:nvPicPr>
        <p:blipFill rotWithShape="1">
          <a:blip r:embed="rId4">
            <a:alphaModFix/>
          </a:blip>
          <a:srcRect/>
          <a:stretch/>
        </p:blipFill>
        <p:spPr>
          <a:xfrm>
            <a:off x="3657599" y="-68162"/>
            <a:ext cx="10491486" cy="6994324"/>
          </a:xfrm>
          <a:prstGeom prst="rect">
            <a:avLst/>
          </a:prstGeom>
          <a:noFill/>
          <a:ln>
            <a:noFill/>
          </a:ln>
        </p:spPr>
      </p:pic>
      <p:sp>
        <p:nvSpPr>
          <p:cNvPr id="117" name="Google Shape;117;p3"/>
          <p:cNvSpPr/>
          <p:nvPr/>
        </p:nvSpPr>
        <p:spPr>
          <a:xfrm>
            <a:off x="1157468" y="2685327"/>
            <a:ext cx="2939970"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8" name="Google Shape;118;p3" descr="Ruth Sautu, en su obra sobre metodología de la investigación, sugiere que una introducción debe cumplir con ciertos elementos clave para ser efectiva. Primero, debe presentar el tema de manera clara y concisa, estableciendo el contexto y la relevancia del estudio. Luego, es importante plantear el problema de investigación y los objetivos del proyecto. Finalmente, una buena introducción debe ofrecer un resumen de la estructura del documento, proporcionando al lector una guía de lo que puede esperar1&#10;2&#10;3&#10;.&#10;&#10;Estos elementos ayudan a captar el interés del lector y a establecer una base sólida para el desarrollo del trabajo."/>
          <p:cNvSpPr txBox="1"/>
          <p:nvPr/>
        </p:nvSpPr>
        <p:spPr>
          <a:xfrm>
            <a:off x="1182520" y="2393549"/>
            <a:ext cx="351474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600"/>
              <a:buFont typeface="Work Sans Light"/>
              <a:buNone/>
            </a:pPr>
            <a:r>
              <a:rPr lang="es-MX" sz="3600" b="0" i="0" u="none" strike="noStrike" cap="none">
                <a:solidFill>
                  <a:srgbClr val="38AA00"/>
                </a:solidFill>
                <a:latin typeface="Work Sans Light"/>
                <a:ea typeface="Work Sans Light"/>
                <a:cs typeface="Work Sans Light"/>
                <a:sym typeface="Work Sans Light"/>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Introducción</a:t>
            </a:r>
            <a:endParaRPr sz="1400" b="0" i="0" u="none" strike="noStrike" cap="none">
              <a:solidFill>
                <a:srgbClr val="000000"/>
              </a:solidFill>
              <a:latin typeface="Arial"/>
              <a:ea typeface="Arial"/>
              <a:cs typeface="Arial"/>
              <a:sym typeface="Arial"/>
            </a:endParaRPr>
          </a:p>
        </p:txBody>
      </p:sp>
      <p:sp>
        <p:nvSpPr>
          <p:cNvPr id="119" name="Google Shape;119;p3"/>
          <p:cNvSpPr txBox="1"/>
          <p:nvPr/>
        </p:nvSpPr>
        <p:spPr>
          <a:xfrm>
            <a:off x="628687" y="3544975"/>
            <a:ext cx="4622400" cy="2308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s-MX" sz="1600" dirty="0">
                <a:solidFill>
                  <a:schemeClr val="dk1"/>
                </a:solidFill>
                <a:latin typeface="Work Sans Light"/>
                <a:ea typeface="Work Sans Light"/>
                <a:cs typeface="Work Sans Light"/>
                <a:sym typeface="Work Sans Light"/>
              </a:rPr>
              <a:t>LuckasEnt revoluciona la forma en que los colombianos comparando Productos. Nuestra herramienta, impulsada por web scraping, permite comparar precios de productos básicos en tiendas como Tiendas D1, Alkosto y Mercado Libre,  facilitando el ahorro y la toma de decisiones inteligentes. Olvídate de visitar cada tienda o navegar por múltiples sitios web.</a:t>
            </a:r>
            <a:r>
              <a:rPr lang="es-MX" sz="1600" b="0" i="0" u="none" strike="noStrike" cap="none" dirty="0">
                <a:solidFill>
                  <a:schemeClr val="dk1"/>
                </a:solidFill>
                <a:latin typeface="Work Sans Light"/>
                <a:ea typeface="Work Sans Light"/>
                <a:cs typeface="Work Sans Light"/>
                <a:sym typeface="Work Sans Light"/>
              </a:rPr>
              <a:t>.</a:t>
            </a:r>
            <a:endParaRPr sz="1600" b="0" i="0" u="none" strike="noStrike" cap="none" dirty="0">
              <a:solidFill>
                <a:schemeClr val="dk1"/>
              </a:solidFill>
              <a:latin typeface="Work Sans Light"/>
              <a:ea typeface="Work Sans Light"/>
              <a:cs typeface="Work Sans Light"/>
              <a:sym typeface="Work Sa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
        <p:cNvGrpSpPr/>
        <p:nvPr/>
      </p:nvGrpSpPr>
      <p:grpSpPr>
        <a:xfrm>
          <a:off x="0" y="0"/>
          <a:ext cx="0" cy="0"/>
          <a:chOff x="0" y="0"/>
          <a:chExt cx="0" cy="0"/>
        </a:xfrm>
      </p:grpSpPr>
      <p:sp>
        <p:nvSpPr>
          <p:cNvPr id="124" name="Google Shape;124;p4"/>
          <p:cNvSpPr txBox="1"/>
          <p:nvPr/>
        </p:nvSpPr>
        <p:spPr>
          <a:xfrm>
            <a:off x="456236" y="416689"/>
            <a:ext cx="10515600" cy="74156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lt1"/>
              </a:buClr>
              <a:buSzPts val="4400"/>
              <a:buFont typeface="Work Sans Medium"/>
              <a:buNone/>
            </a:pPr>
            <a:r>
              <a:rPr lang="es-MX" sz="4400" b="0" i="0" u="none" strike="noStrike" cap="none" dirty="0">
                <a:solidFill>
                  <a:schemeClr val="lt1"/>
                </a:solidFill>
                <a:latin typeface="Work Sans Medium"/>
                <a:ea typeface="Work Sans Medium"/>
                <a:cs typeface="Work Sans Medium"/>
                <a:sym typeface="Work Sans Medium"/>
              </a:rPr>
              <a:t>LuckasEnt</a:t>
            </a:r>
            <a:endParaRPr sz="1400" b="0" i="0" u="none" strike="noStrike" cap="none" dirty="0">
              <a:solidFill>
                <a:srgbClr val="000000"/>
              </a:solidFill>
              <a:latin typeface="Arial"/>
              <a:ea typeface="Arial"/>
              <a:cs typeface="Arial"/>
              <a:sym typeface="Arial"/>
            </a:endParaRPr>
          </a:p>
        </p:txBody>
      </p:sp>
      <p:sp>
        <p:nvSpPr>
          <p:cNvPr id="125" name="Google Shape;125;p4"/>
          <p:cNvSpPr txBox="1"/>
          <p:nvPr/>
        </p:nvSpPr>
        <p:spPr>
          <a:xfrm>
            <a:off x="6585925" y="1187201"/>
            <a:ext cx="4547400" cy="5017800"/>
          </a:xfrm>
          <a:prstGeom prst="rect">
            <a:avLst/>
          </a:prstGeom>
          <a:noFill/>
          <a:ln>
            <a:noFill/>
          </a:ln>
        </p:spPr>
        <p:txBody>
          <a:bodyPr spcFirstLastPara="1" wrap="square" lIns="91425" tIns="45700" rIns="91425" bIns="45700" anchor="t" anchorCtr="0">
            <a:spAutoFit/>
          </a:bodyPr>
          <a:lstStyle/>
          <a:p>
            <a:pPr marL="457200" marR="0" lvl="0" indent="-431800" algn="just" rtl="0">
              <a:lnSpc>
                <a:spcPct val="150000"/>
              </a:lnSpc>
              <a:spcBef>
                <a:spcPts val="0"/>
              </a:spcBef>
              <a:spcAft>
                <a:spcPts val="0"/>
              </a:spcAft>
              <a:buClr>
                <a:schemeClr val="lt2"/>
              </a:buClr>
              <a:buSzPts val="3200"/>
              <a:buFont typeface="Work Sans Light"/>
              <a:buAutoNum type="arabicPeriod"/>
            </a:pPr>
            <a:r>
              <a:rPr lang="es-MX" sz="3200" b="1" i="0" u="none" strike="noStrike" cap="none">
                <a:solidFill>
                  <a:schemeClr val="lt2"/>
                </a:solidFill>
                <a:latin typeface="Work Sans Light"/>
                <a:ea typeface="Work Sans Light"/>
                <a:cs typeface="Work Sans Light"/>
                <a:sym typeface="Work Sans Light"/>
              </a:rPr>
              <a:t>Problema</a:t>
            </a:r>
            <a:endParaRPr sz="1400" b="0" i="0" u="none" strike="noStrike" cap="none">
              <a:solidFill>
                <a:schemeClr val="lt2"/>
              </a:solidFill>
              <a:latin typeface="Arial"/>
              <a:ea typeface="Arial"/>
              <a:cs typeface="Arial"/>
              <a:sym typeface="Arial"/>
            </a:endParaRPr>
          </a:p>
          <a:p>
            <a:pPr marL="457200" marR="0" lvl="0" indent="-431800" algn="just" rtl="0">
              <a:lnSpc>
                <a:spcPct val="150000"/>
              </a:lnSpc>
              <a:spcBef>
                <a:spcPts val="0"/>
              </a:spcBef>
              <a:spcAft>
                <a:spcPts val="0"/>
              </a:spcAft>
              <a:buClr>
                <a:schemeClr val="lt2"/>
              </a:buClr>
              <a:buSzPts val="3200"/>
              <a:buFont typeface="Work Sans Light"/>
              <a:buAutoNum type="arabicPeriod"/>
            </a:pPr>
            <a:r>
              <a:rPr lang="es-MX" sz="3200" b="1" i="0" u="none" strike="noStrike" cap="none">
                <a:solidFill>
                  <a:schemeClr val="lt2"/>
                </a:solidFill>
                <a:latin typeface="Work Sans Light"/>
                <a:ea typeface="Work Sans Light"/>
                <a:cs typeface="Work Sans Light"/>
                <a:sym typeface="Work Sans Light"/>
              </a:rPr>
              <a:t>Objetivos</a:t>
            </a:r>
            <a:endParaRPr sz="1400" b="0" i="0" u="none" strike="noStrike" cap="none">
              <a:solidFill>
                <a:schemeClr val="lt2"/>
              </a:solidFill>
              <a:latin typeface="Arial"/>
              <a:ea typeface="Arial"/>
              <a:cs typeface="Arial"/>
              <a:sym typeface="Arial"/>
            </a:endParaRPr>
          </a:p>
          <a:p>
            <a:pPr marL="457200" marR="0" lvl="0" indent="-431800" algn="just" rtl="0">
              <a:lnSpc>
                <a:spcPct val="150000"/>
              </a:lnSpc>
              <a:spcBef>
                <a:spcPts val="0"/>
              </a:spcBef>
              <a:spcAft>
                <a:spcPts val="0"/>
              </a:spcAft>
              <a:buClr>
                <a:schemeClr val="lt2"/>
              </a:buClr>
              <a:buSzPts val="3200"/>
              <a:buFont typeface="Work Sans Light"/>
              <a:buAutoNum type="arabicPeriod"/>
            </a:pPr>
            <a:r>
              <a:rPr lang="es-MX" sz="3200" b="1" i="0" u="none" strike="noStrike" cap="none">
                <a:solidFill>
                  <a:schemeClr val="lt2"/>
                </a:solidFill>
                <a:latin typeface="Work Sans Light"/>
                <a:ea typeface="Work Sans Light"/>
                <a:cs typeface="Work Sans Light"/>
                <a:sym typeface="Work Sans Light"/>
              </a:rPr>
              <a:t>Justificación</a:t>
            </a:r>
            <a:endParaRPr sz="1400" b="0" i="0" u="none" strike="noStrike" cap="none">
              <a:solidFill>
                <a:schemeClr val="lt2"/>
              </a:solidFill>
              <a:latin typeface="Arial"/>
              <a:ea typeface="Arial"/>
              <a:cs typeface="Arial"/>
              <a:sym typeface="Arial"/>
            </a:endParaRPr>
          </a:p>
          <a:p>
            <a:pPr marL="457200" marR="0" lvl="0" indent="-431800" algn="just" rtl="0">
              <a:lnSpc>
                <a:spcPct val="150000"/>
              </a:lnSpc>
              <a:spcBef>
                <a:spcPts val="0"/>
              </a:spcBef>
              <a:spcAft>
                <a:spcPts val="0"/>
              </a:spcAft>
              <a:buClr>
                <a:schemeClr val="lt2"/>
              </a:buClr>
              <a:buSzPts val="3200"/>
              <a:buFont typeface="Work Sans Light"/>
              <a:buAutoNum type="arabicPeriod"/>
            </a:pPr>
            <a:r>
              <a:rPr lang="es-MX" sz="3200" b="1" i="0" u="none" strike="noStrike" cap="none">
                <a:solidFill>
                  <a:schemeClr val="lt2"/>
                </a:solidFill>
                <a:latin typeface="Work Sans Light"/>
                <a:ea typeface="Work Sans Light"/>
                <a:cs typeface="Work Sans Light"/>
                <a:sym typeface="Work Sans Light"/>
              </a:rPr>
              <a:t>Alcance</a:t>
            </a:r>
            <a:endParaRPr sz="1400" b="0" i="0" u="none" strike="noStrike" cap="none">
              <a:solidFill>
                <a:schemeClr val="lt2"/>
              </a:solidFill>
              <a:latin typeface="Arial"/>
              <a:ea typeface="Arial"/>
              <a:cs typeface="Arial"/>
              <a:sym typeface="Arial"/>
            </a:endParaRPr>
          </a:p>
          <a:p>
            <a:pPr marL="457200" marR="0" lvl="0" indent="-431800" algn="just" rtl="0">
              <a:lnSpc>
                <a:spcPct val="150000"/>
              </a:lnSpc>
              <a:spcBef>
                <a:spcPts val="0"/>
              </a:spcBef>
              <a:spcAft>
                <a:spcPts val="0"/>
              </a:spcAft>
              <a:buClr>
                <a:schemeClr val="lt2"/>
              </a:buClr>
              <a:buSzPts val="3200"/>
              <a:buFont typeface="Work Sans Light"/>
              <a:buAutoNum type="arabicPeriod"/>
            </a:pPr>
            <a:r>
              <a:rPr lang="es-MX" sz="3200" b="1" i="0" u="none" strike="noStrike" cap="none">
                <a:solidFill>
                  <a:schemeClr val="lt2"/>
                </a:solidFill>
                <a:latin typeface="Work Sans Light"/>
                <a:ea typeface="Work Sans Light"/>
                <a:cs typeface="Work Sans Light"/>
                <a:sym typeface="Work Sans Light"/>
              </a:rPr>
              <a:t>Delimitación</a:t>
            </a:r>
            <a:endParaRPr sz="1400" b="0" i="0" u="none" strike="noStrike" cap="none">
              <a:solidFill>
                <a:schemeClr val="lt2"/>
              </a:solidFill>
              <a:latin typeface="Arial"/>
              <a:ea typeface="Arial"/>
              <a:cs typeface="Arial"/>
              <a:sym typeface="Arial"/>
            </a:endParaRPr>
          </a:p>
          <a:p>
            <a:pPr marL="457200" marR="0" lvl="0" indent="-431800" algn="just" rtl="0">
              <a:lnSpc>
                <a:spcPct val="150000"/>
              </a:lnSpc>
              <a:spcBef>
                <a:spcPts val="0"/>
              </a:spcBef>
              <a:spcAft>
                <a:spcPts val="0"/>
              </a:spcAft>
              <a:buClr>
                <a:schemeClr val="lt2"/>
              </a:buClr>
              <a:buSzPts val="3200"/>
              <a:buFont typeface="Work Sans Light"/>
              <a:buAutoNum type="arabicPeriod"/>
            </a:pPr>
            <a:r>
              <a:rPr lang="es-MX" sz="3200" b="1" i="0" u="none" strike="noStrike" cap="none">
                <a:solidFill>
                  <a:schemeClr val="lt2"/>
                </a:solidFill>
                <a:latin typeface="Work Sans Light"/>
                <a:ea typeface="Work Sans Light"/>
                <a:cs typeface="Work Sans Light"/>
                <a:sym typeface="Work Sans Light"/>
              </a:rPr>
              <a:t>Entregables </a:t>
            </a:r>
            <a:endParaRPr sz="3200" b="1" i="0" u="none" strike="noStrike" cap="none">
              <a:solidFill>
                <a:schemeClr val="lt2"/>
              </a:solidFill>
              <a:latin typeface="Work Sans Light"/>
              <a:ea typeface="Work Sans Light"/>
              <a:cs typeface="Work Sans Light"/>
              <a:sym typeface="Work Sans Light"/>
            </a:endParaRPr>
          </a:p>
          <a:p>
            <a:pPr marL="457200" marR="0" lvl="0" indent="-431800" algn="just" rtl="0">
              <a:lnSpc>
                <a:spcPct val="150000"/>
              </a:lnSpc>
              <a:spcBef>
                <a:spcPts val="0"/>
              </a:spcBef>
              <a:spcAft>
                <a:spcPts val="0"/>
              </a:spcAft>
              <a:buClr>
                <a:schemeClr val="lt2"/>
              </a:buClr>
              <a:buSzPts val="3200"/>
              <a:buFont typeface="Work Sans Light"/>
              <a:buAutoNum type="arabicPeriod"/>
            </a:pPr>
            <a:r>
              <a:rPr lang="es-MX" sz="3200" b="1" i="0" u="none" strike="noStrike" cap="none">
                <a:solidFill>
                  <a:schemeClr val="lt2"/>
                </a:solidFill>
                <a:latin typeface="Work Sans Light"/>
                <a:ea typeface="Work Sans Light"/>
                <a:cs typeface="Work Sans Light"/>
                <a:sym typeface="Work Sans Light"/>
              </a:rPr>
              <a:t>Trimestre</a:t>
            </a:r>
            <a:endParaRPr sz="1400" b="0" i="0" u="none" strike="noStrike" cap="none">
              <a:solidFill>
                <a:schemeClr val="lt2"/>
              </a:solidFill>
              <a:latin typeface="Arial"/>
              <a:ea typeface="Arial"/>
              <a:cs typeface="Arial"/>
              <a:sym typeface="Arial"/>
            </a:endParaRPr>
          </a:p>
        </p:txBody>
      </p:sp>
      <p:pic>
        <p:nvPicPr>
          <p:cNvPr id="126" name="Google Shape;126;p4"/>
          <p:cNvPicPr preferRelativeResize="0"/>
          <p:nvPr/>
        </p:nvPicPr>
        <p:blipFill rotWithShape="1">
          <a:blip r:embed="rId4">
            <a:alphaModFix/>
          </a:blip>
          <a:srcRect/>
          <a:stretch/>
        </p:blipFill>
        <p:spPr>
          <a:xfrm>
            <a:off x="1156900" y="2594075"/>
            <a:ext cx="2246651" cy="2246651"/>
          </a:xfrm>
          <a:prstGeom prst="rect">
            <a:avLst/>
          </a:prstGeom>
          <a:noFill/>
          <a:ln>
            <a:noFill/>
          </a:ln>
        </p:spPr>
      </p:pic>
      <p:pic>
        <p:nvPicPr>
          <p:cNvPr id="2" name="Google Shape;103;p1">
            <a:extLst>
              <a:ext uri="{FF2B5EF4-FFF2-40B4-BE49-F238E27FC236}">
                <a16:creationId xmlns:a16="http://schemas.microsoft.com/office/drawing/2014/main" id="{8E4C6528-D020-F12F-4388-8691EA13E1A7}"/>
              </a:ext>
            </a:extLst>
          </p:cNvPr>
          <p:cNvPicPr preferRelativeResize="0"/>
          <p:nvPr/>
        </p:nvPicPr>
        <p:blipFill>
          <a:blip r:embed="rId5">
            <a:alphaModFix/>
          </a:blip>
          <a:srcRect l="25227" r="25908"/>
          <a:stretch/>
        </p:blipFill>
        <p:spPr>
          <a:xfrm>
            <a:off x="3592364" y="2594075"/>
            <a:ext cx="2395481" cy="22466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5"/>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Problema</a:t>
            </a:r>
            <a:endParaRPr/>
          </a:p>
        </p:txBody>
      </p:sp>
      <p:sp>
        <p:nvSpPr>
          <p:cNvPr id="133" name="Google Shape;133;p5"/>
          <p:cNvSpPr txBox="1"/>
          <p:nvPr/>
        </p:nvSpPr>
        <p:spPr>
          <a:xfrm>
            <a:off x="372350" y="1667525"/>
            <a:ext cx="10714200" cy="6003000"/>
          </a:xfrm>
          <a:prstGeom prst="rect">
            <a:avLst/>
          </a:prstGeom>
          <a:noFill/>
          <a:ln>
            <a:noFill/>
          </a:ln>
        </p:spPr>
        <p:txBody>
          <a:bodyPr spcFirstLastPara="1" wrap="square" lIns="91425" tIns="45700" rIns="91425" bIns="45700" anchor="t" anchorCtr="0">
            <a:spAutoFit/>
          </a:bodyPr>
          <a:lstStyle/>
          <a:p>
            <a:pPr marL="457200" marR="0" lvl="0" indent="0" algn="just" rtl="0">
              <a:lnSpc>
                <a:spcPct val="200000"/>
              </a:lnSpc>
              <a:spcBef>
                <a:spcPts val="0"/>
              </a:spcBef>
              <a:spcAft>
                <a:spcPts val="0"/>
              </a:spcAft>
              <a:buClr>
                <a:srgbClr val="000000"/>
              </a:buClr>
              <a:buSzPts val="2000"/>
              <a:buFont typeface="Arial"/>
              <a:buNone/>
            </a:pPr>
            <a:r>
              <a:rPr lang="es-MX" sz="2000" b="0" i="0" u="none" strike="noStrike" cap="none" dirty="0">
                <a:solidFill>
                  <a:schemeClr val="dk1"/>
                </a:solidFill>
                <a:latin typeface="Work Sans Light"/>
                <a:ea typeface="Work Sans Light"/>
                <a:cs typeface="Work Sans Light"/>
                <a:sym typeface="Work Sans Light"/>
              </a:rPr>
              <a:t>LuckasEnt </a:t>
            </a:r>
            <a:r>
              <a:rPr lang="es-MX" sz="2000" b="1" i="0" u="none" strike="noStrike" cap="none" dirty="0">
                <a:solidFill>
                  <a:schemeClr val="dk1"/>
                </a:solidFill>
                <a:latin typeface="Work Sans"/>
                <a:ea typeface="Work Sans"/>
                <a:cs typeface="Work Sans"/>
                <a:sym typeface="Work Sans"/>
              </a:rPr>
              <a:t>busca dar un servicio a la problemática de los consumidores colombianos</a:t>
            </a:r>
            <a:r>
              <a:rPr lang="es-MX" sz="2000" b="0" i="0" u="none" strike="noStrike" cap="none" dirty="0">
                <a:solidFill>
                  <a:schemeClr val="dk1"/>
                </a:solidFill>
                <a:latin typeface="Work Sans Light"/>
                <a:ea typeface="Work Sans Light"/>
                <a:cs typeface="Work Sans Light"/>
                <a:sym typeface="Work Sans Light"/>
              </a:rPr>
              <a:t> al momento de comparar precios de productos de la canasta familiar en diferentes supermercados. </a:t>
            </a:r>
            <a:endParaRPr sz="2000" b="0" i="0" u="none" strike="noStrike" cap="none" dirty="0">
              <a:solidFill>
                <a:schemeClr val="dk1"/>
              </a:solidFill>
              <a:latin typeface="Work Sans Light"/>
              <a:ea typeface="Work Sans Light"/>
              <a:cs typeface="Work Sans Light"/>
              <a:sym typeface="Work Sans Light"/>
            </a:endParaRPr>
          </a:p>
          <a:p>
            <a:pPr marL="457200" marR="0" lvl="0" indent="0" algn="just" rtl="0">
              <a:lnSpc>
                <a:spcPct val="200000"/>
              </a:lnSpc>
              <a:spcBef>
                <a:spcPts val="0"/>
              </a:spcBef>
              <a:spcAft>
                <a:spcPts val="0"/>
              </a:spcAft>
              <a:buClr>
                <a:srgbClr val="000000"/>
              </a:buClr>
              <a:buSzPts val="2000"/>
              <a:buFont typeface="Arial"/>
              <a:buNone/>
            </a:pPr>
            <a:endParaRPr sz="2000" b="0" i="0" u="none" strike="noStrike" cap="none" dirty="0">
              <a:solidFill>
                <a:schemeClr val="dk1"/>
              </a:solidFill>
              <a:latin typeface="Work Sans Light"/>
              <a:ea typeface="Work Sans Light"/>
              <a:cs typeface="Work Sans Light"/>
              <a:sym typeface="Work Sans Light"/>
            </a:endParaRPr>
          </a:p>
          <a:p>
            <a:pPr marL="457200" marR="0" lvl="0" indent="0" algn="just" rtl="0">
              <a:lnSpc>
                <a:spcPct val="200000"/>
              </a:lnSpc>
              <a:spcBef>
                <a:spcPts val="0"/>
              </a:spcBef>
              <a:spcAft>
                <a:spcPts val="0"/>
              </a:spcAft>
              <a:buClr>
                <a:srgbClr val="000000"/>
              </a:buClr>
              <a:buSzPts val="2000"/>
              <a:buFont typeface="Arial"/>
              <a:buNone/>
            </a:pPr>
            <a:r>
              <a:rPr lang="es-MX" sz="2000" b="0" i="0" u="none" strike="noStrike" cap="none" dirty="0">
                <a:solidFill>
                  <a:srgbClr val="000000"/>
                </a:solidFill>
                <a:latin typeface="Work Sans Light"/>
                <a:ea typeface="Work Sans Light"/>
                <a:cs typeface="Work Sans Light"/>
                <a:sym typeface="Work Sans Light"/>
              </a:rPr>
              <a:t>La propuesta es </a:t>
            </a:r>
            <a:r>
              <a:rPr lang="es-MX" sz="2000" b="1" i="0" u="none" strike="noStrike" cap="none" dirty="0">
                <a:solidFill>
                  <a:srgbClr val="000000"/>
                </a:solidFill>
                <a:latin typeface="Work Sans"/>
                <a:ea typeface="Work Sans"/>
                <a:cs typeface="Work Sans"/>
                <a:sym typeface="Work Sans"/>
              </a:rPr>
              <a:t>desarrollar un software que, a través de la técnica de web scraping, extraiga, almacene y compare los precios de productos en línea</a:t>
            </a:r>
            <a:r>
              <a:rPr lang="es-MX" sz="2000" b="0" i="0" u="none" strike="noStrike" cap="none" dirty="0">
                <a:solidFill>
                  <a:srgbClr val="000000"/>
                </a:solidFill>
                <a:latin typeface="Work Sans Light"/>
                <a:ea typeface="Work Sans Light"/>
                <a:cs typeface="Work Sans Light"/>
                <a:sym typeface="Work Sans Light"/>
              </a:rPr>
              <a:t>, facilitando así la toma de decisiones de compra informadas.</a:t>
            </a:r>
            <a:endParaRPr sz="2000" b="0" i="0" u="none" strike="noStrike" cap="none" dirty="0">
              <a:solidFill>
                <a:srgbClr val="000000"/>
              </a:solidFill>
              <a:latin typeface="Work Sans Light"/>
              <a:ea typeface="Work Sans Light"/>
              <a:cs typeface="Work Sans Light"/>
              <a:sym typeface="Work Sans Light"/>
            </a:endParaRPr>
          </a:p>
          <a:p>
            <a:pPr marL="457200" marR="0" lvl="0" indent="0" algn="just" rtl="0">
              <a:lnSpc>
                <a:spcPct val="115000"/>
              </a:lnSpc>
              <a:spcBef>
                <a:spcPts val="0"/>
              </a:spcBef>
              <a:spcAft>
                <a:spcPts val="0"/>
              </a:spcAft>
              <a:buClr>
                <a:srgbClr val="000000"/>
              </a:buClr>
              <a:buSzPts val="2000"/>
              <a:buFont typeface="Arial"/>
              <a:buNone/>
            </a:pPr>
            <a:br>
              <a:rPr lang="es-MX" sz="2000" b="0" i="0" u="none" strike="noStrike" cap="none" dirty="0">
                <a:solidFill>
                  <a:schemeClr val="dk1"/>
                </a:solidFill>
                <a:latin typeface="Work Sans Light"/>
                <a:ea typeface="Work Sans Light"/>
                <a:cs typeface="Work Sans Light"/>
                <a:sym typeface="Work Sans Light"/>
              </a:rPr>
            </a:br>
            <a:endParaRPr sz="2000" b="0" i="1" u="none" strike="noStrike" cap="none" dirty="0">
              <a:solidFill>
                <a:srgbClr val="000000"/>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Clr>
                <a:schemeClr val="dk1"/>
              </a:buClr>
              <a:buSzPts val="1100"/>
              <a:buFont typeface="Arial"/>
              <a:buNone/>
            </a:pPr>
            <a:endParaRPr sz="2000" b="0" i="0" u="none" strike="noStrike" cap="none" dirty="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Clr>
                <a:srgbClr val="000000"/>
              </a:buClr>
              <a:buSzPts val="2000"/>
              <a:buFont typeface="Arial"/>
              <a:buNone/>
            </a:pPr>
            <a:br>
              <a:rPr lang="es-MX" sz="2000" b="0" i="0" u="none" strike="noStrike" cap="none" dirty="0">
                <a:solidFill>
                  <a:schemeClr val="dk1"/>
                </a:solidFill>
                <a:latin typeface="Work Sans Light"/>
                <a:ea typeface="Work Sans Light"/>
                <a:cs typeface="Work Sans Light"/>
                <a:sym typeface="Work Sans Light"/>
              </a:rPr>
            </a:br>
            <a:endParaRPr sz="1800" b="0" i="0" u="none" strike="noStrike" cap="none" dirty="0">
              <a:solidFill>
                <a:srgbClr val="000000"/>
              </a:solidFill>
              <a:latin typeface="Arial"/>
              <a:ea typeface="Arial"/>
              <a:cs typeface="Arial"/>
              <a:sym typeface="Arial"/>
            </a:endParaRPr>
          </a:p>
        </p:txBody>
      </p:sp>
      <p:pic>
        <p:nvPicPr>
          <p:cNvPr id="134" name="Google Shape;134;p5"/>
          <p:cNvPicPr preferRelativeResize="0"/>
          <p:nvPr/>
        </p:nvPicPr>
        <p:blipFill rotWithShape="1">
          <a:blip r:embed="rId3">
            <a:alphaModFix/>
          </a:blip>
          <a:srcRect/>
          <a:stretch/>
        </p:blipFill>
        <p:spPr>
          <a:xfrm>
            <a:off x="8571901" y="233263"/>
            <a:ext cx="1080000" cy="1080000"/>
          </a:xfrm>
          <a:prstGeom prst="rect">
            <a:avLst/>
          </a:prstGeom>
          <a:noFill/>
          <a:ln>
            <a:noFill/>
          </a:ln>
        </p:spPr>
      </p:pic>
      <p:pic>
        <p:nvPicPr>
          <p:cNvPr id="135" name="Google Shape;135;p5"/>
          <p:cNvPicPr preferRelativeResize="0"/>
          <p:nvPr/>
        </p:nvPicPr>
        <p:blipFill>
          <a:blip r:embed="rId4">
            <a:alphaModFix/>
          </a:blip>
          <a:srcRect l="26789" r="24575"/>
          <a:stretch/>
        </p:blipFill>
        <p:spPr>
          <a:xfrm>
            <a:off x="9693889" y="233262"/>
            <a:ext cx="1080000" cy="1080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9"/>
        <p:cNvGrpSpPr/>
        <p:nvPr/>
      </p:nvGrpSpPr>
      <p:grpSpPr>
        <a:xfrm>
          <a:off x="0" y="0"/>
          <a:ext cx="0" cy="0"/>
          <a:chOff x="0" y="0"/>
          <a:chExt cx="0" cy="0"/>
        </a:xfrm>
      </p:grpSpPr>
      <p:sp>
        <p:nvSpPr>
          <p:cNvPr id="140" name="Google Shape;140;p6"/>
          <p:cNvSpPr txBox="1"/>
          <p:nvPr/>
        </p:nvSpPr>
        <p:spPr>
          <a:xfrm>
            <a:off x="456236" y="457723"/>
            <a:ext cx="10515600" cy="67659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C0C0C"/>
              </a:buClr>
              <a:buSzPts val="4400"/>
              <a:buFont typeface="Work Sans Medium"/>
              <a:buNone/>
            </a:pPr>
            <a:r>
              <a:rPr lang="es-MX" sz="4400" b="0" i="0" u="none" strike="noStrike" cap="none">
                <a:solidFill>
                  <a:srgbClr val="0C0C0C"/>
                </a:solidFill>
                <a:latin typeface="Work Sans Medium"/>
                <a:ea typeface="Work Sans Medium"/>
                <a:cs typeface="Work Sans Medium"/>
                <a:sym typeface="Work Sans Medium"/>
              </a:rPr>
              <a:t>Problema</a:t>
            </a:r>
            <a:endParaRPr sz="1400" b="0" i="0" u="none" strike="noStrike" cap="none">
              <a:solidFill>
                <a:srgbClr val="000000"/>
              </a:solidFill>
              <a:latin typeface="Arial"/>
              <a:ea typeface="Arial"/>
              <a:cs typeface="Arial"/>
              <a:sym typeface="Arial"/>
            </a:endParaRPr>
          </a:p>
        </p:txBody>
      </p:sp>
      <p:sp>
        <p:nvSpPr>
          <p:cNvPr id="141" name="Google Shape;141;p6"/>
          <p:cNvSpPr txBox="1"/>
          <p:nvPr/>
        </p:nvSpPr>
        <p:spPr>
          <a:xfrm>
            <a:off x="612000" y="2347875"/>
            <a:ext cx="10515600" cy="3170058"/>
          </a:xfrm>
          <a:prstGeom prst="rect">
            <a:avLst/>
          </a:prstGeom>
          <a:noFill/>
          <a:ln>
            <a:noFill/>
          </a:ln>
        </p:spPr>
        <p:txBody>
          <a:bodyPr spcFirstLastPara="1" wrap="square" lIns="91425" tIns="45700" rIns="91425" bIns="45700" anchor="t" anchorCtr="0">
            <a:spAutoFit/>
          </a:bodyPr>
          <a:lstStyle/>
          <a:p>
            <a:pPr marL="0" marR="0" lvl="0" indent="0" algn="just" rtl="0">
              <a:lnSpc>
                <a:spcPct val="200000"/>
              </a:lnSpc>
              <a:spcBef>
                <a:spcPts val="0"/>
              </a:spcBef>
              <a:spcAft>
                <a:spcPts val="0"/>
              </a:spcAft>
              <a:buClr>
                <a:schemeClr val="dk1"/>
              </a:buClr>
              <a:buSzPts val="1100"/>
              <a:buFont typeface="Arial"/>
              <a:buNone/>
            </a:pPr>
            <a:r>
              <a:rPr lang="es-MX" sz="2000" b="0" i="1" u="none" strike="noStrike" cap="none" dirty="0">
                <a:solidFill>
                  <a:schemeClr val="dk1"/>
                </a:solidFill>
                <a:latin typeface="Work Sans Light"/>
                <a:ea typeface="Work Sans Light"/>
                <a:cs typeface="Work Sans Light"/>
                <a:sym typeface="Work Sans Light"/>
              </a:rPr>
              <a:t>¿Cómo se puede desarrollar un software basado en web scraping que </a:t>
            </a:r>
            <a:r>
              <a:rPr lang="es-MX" sz="2000" b="1" i="1" u="none" strike="noStrike" cap="none" dirty="0">
                <a:solidFill>
                  <a:schemeClr val="dk1"/>
                </a:solidFill>
                <a:latin typeface="Work Sans"/>
                <a:ea typeface="Work Sans"/>
                <a:cs typeface="Work Sans"/>
                <a:sym typeface="Work Sans"/>
              </a:rPr>
              <a:t>permita a los consumidores colombianos comparar precios de productos de la canasta familiar en diferentes supermercados</a:t>
            </a:r>
            <a:r>
              <a:rPr lang="es-MX" sz="2000" b="0" i="1" u="none" strike="noStrike" cap="none" dirty="0">
                <a:solidFill>
                  <a:schemeClr val="dk1"/>
                </a:solidFill>
                <a:latin typeface="Work Sans Light"/>
                <a:ea typeface="Work Sans Light"/>
                <a:cs typeface="Work Sans Light"/>
                <a:sym typeface="Work Sans Light"/>
              </a:rPr>
              <a:t> (D1, Alkosto, Olímpica y Mercado libre), considerando su ubicación geográfica y las ofertas disponibles, para facilitar la toma de decisiones de compra informadas y promover el ahorro?</a:t>
            </a:r>
            <a:endParaRPr sz="1400" b="0" i="0" u="none" strike="noStrike" cap="none" dirty="0">
              <a:solidFill>
                <a:srgbClr val="000000"/>
              </a:solidFill>
              <a:latin typeface="Arial"/>
              <a:ea typeface="Arial"/>
              <a:cs typeface="Arial"/>
              <a:sym typeface="Arial"/>
            </a:endParaRPr>
          </a:p>
        </p:txBody>
      </p:sp>
      <p:pic>
        <p:nvPicPr>
          <p:cNvPr id="142" name="Google Shape;142;p6"/>
          <p:cNvPicPr preferRelativeResize="0"/>
          <p:nvPr/>
        </p:nvPicPr>
        <p:blipFill rotWithShape="1">
          <a:blip r:embed="rId4">
            <a:alphaModFix/>
          </a:blip>
          <a:srcRect/>
          <a:stretch/>
        </p:blipFill>
        <p:spPr>
          <a:xfrm>
            <a:off x="8474851" y="120038"/>
            <a:ext cx="1080000" cy="1080000"/>
          </a:xfrm>
          <a:prstGeom prst="rect">
            <a:avLst/>
          </a:prstGeom>
          <a:noFill/>
          <a:ln>
            <a:noFill/>
          </a:ln>
        </p:spPr>
      </p:pic>
      <p:pic>
        <p:nvPicPr>
          <p:cNvPr id="2" name="Google Shape;135;p5">
            <a:extLst>
              <a:ext uri="{FF2B5EF4-FFF2-40B4-BE49-F238E27FC236}">
                <a16:creationId xmlns:a16="http://schemas.microsoft.com/office/drawing/2014/main" id="{B423ECD4-1F74-FB22-E340-C023AEFA488F}"/>
              </a:ext>
            </a:extLst>
          </p:cNvPr>
          <p:cNvPicPr preferRelativeResize="0"/>
          <p:nvPr/>
        </p:nvPicPr>
        <p:blipFill>
          <a:blip r:embed="rId5">
            <a:alphaModFix/>
          </a:blip>
          <a:srcRect l="26789" r="24575"/>
          <a:stretch/>
        </p:blipFill>
        <p:spPr>
          <a:xfrm>
            <a:off x="9723343" y="120038"/>
            <a:ext cx="1080000" cy="1080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7"/>
          <p:cNvSpPr/>
          <p:nvPr/>
        </p:nvSpPr>
        <p:spPr>
          <a:xfrm>
            <a:off x="1314043" y="593940"/>
            <a:ext cx="3527266" cy="347242"/>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9" name="Google Shape;149;p7"/>
          <p:cNvSpPr txBox="1"/>
          <p:nvPr/>
        </p:nvSpPr>
        <p:spPr>
          <a:xfrm>
            <a:off x="1039184" y="310961"/>
            <a:ext cx="4076985" cy="676598"/>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38AA00"/>
              </a:buClr>
              <a:buSzPts val="3200"/>
              <a:buFont typeface="Work Sans Light"/>
              <a:buNone/>
            </a:pPr>
            <a:r>
              <a:rPr lang="es-MX" sz="3200" b="0" i="0" u="none" strike="noStrike" cap="none">
                <a:solidFill>
                  <a:srgbClr val="38AA00"/>
                </a:solidFill>
                <a:latin typeface="Work Sans Light"/>
                <a:ea typeface="Work Sans Light"/>
                <a:cs typeface="Work Sans Light"/>
                <a:sym typeface="Work Sans Light"/>
              </a:rPr>
              <a:t>Objetivo General</a:t>
            </a:r>
            <a:endParaRPr sz="1400" b="0" i="0" u="none" strike="noStrike" cap="none">
              <a:solidFill>
                <a:srgbClr val="000000"/>
              </a:solidFill>
              <a:latin typeface="Arial"/>
              <a:ea typeface="Arial"/>
              <a:cs typeface="Arial"/>
              <a:sym typeface="Arial"/>
            </a:endParaRPr>
          </a:p>
        </p:txBody>
      </p:sp>
      <p:sp>
        <p:nvSpPr>
          <p:cNvPr id="150" name="Google Shape;150;p7"/>
          <p:cNvSpPr txBox="1"/>
          <p:nvPr/>
        </p:nvSpPr>
        <p:spPr>
          <a:xfrm>
            <a:off x="469775" y="1123625"/>
            <a:ext cx="6223800" cy="1816200"/>
          </a:xfrm>
          <a:prstGeom prst="rect">
            <a:avLst/>
          </a:prstGeom>
          <a:noFill/>
          <a:ln>
            <a:noFill/>
          </a:ln>
        </p:spPr>
        <p:txBody>
          <a:bodyPr spcFirstLastPara="1" wrap="square" lIns="91425" tIns="45700" rIns="91425" bIns="45700" anchor="t" anchorCtr="0">
            <a:spAutoFit/>
          </a:bodyPr>
          <a:lstStyle/>
          <a:p>
            <a:pPr marL="0" marR="0" lvl="0" indent="0" algn="just" rtl="0">
              <a:lnSpc>
                <a:spcPct val="150000"/>
              </a:lnSpc>
              <a:spcBef>
                <a:spcPts val="0"/>
              </a:spcBef>
              <a:spcAft>
                <a:spcPts val="0"/>
              </a:spcAft>
              <a:buClr>
                <a:srgbClr val="000000"/>
              </a:buClr>
              <a:buSzPts val="1600"/>
              <a:buFont typeface="Arial"/>
              <a:buNone/>
            </a:pPr>
            <a:r>
              <a:rPr lang="es-MX" sz="1600" b="0" i="0" u="none" strike="noStrike" cap="none" dirty="0">
                <a:solidFill>
                  <a:schemeClr val="dk1"/>
                </a:solidFill>
                <a:latin typeface="Work Sans Light"/>
                <a:ea typeface="Work Sans Light"/>
                <a:cs typeface="Work Sans Light"/>
                <a:sym typeface="Work Sans Light"/>
              </a:rPr>
              <a:t>Desarrollar un Sistema de Información Web llamado '</a:t>
            </a:r>
            <a:r>
              <a:rPr lang="es-MX" sz="1600" b="0" i="0" u="none" strike="noStrike" cap="none" dirty="0" err="1">
                <a:solidFill>
                  <a:schemeClr val="dk1"/>
                </a:solidFill>
                <a:latin typeface="Work Sans Light"/>
                <a:ea typeface="Work Sans Light"/>
                <a:cs typeface="Work Sans Light"/>
                <a:sym typeface="Work Sans Light"/>
              </a:rPr>
              <a:t>LuckasEnt</a:t>
            </a:r>
            <a:r>
              <a:rPr lang="es-MX" sz="1600" b="0" i="0" u="none" strike="noStrike" cap="none" dirty="0">
                <a:solidFill>
                  <a:schemeClr val="dk1"/>
                </a:solidFill>
                <a:latin typeface="Work Sans Light"/>
                <a:ea typeface="Work Sans Light"/>
                <a:cs typeface="Work Sans Light"/>
                <a:sym typeface="Work Sans Light"/>
              </a:rPr>
              <a:t>' para el Análisis y soporte de Precios y Productos, frente a la toma de decisiones en los procesos de abastecimiento de supermercados independientes, mediante el web scraping.</a:t>
            </a:r>
            <a:endParaRPr sz="1600" b="0" i="0" u="none" strike="noStrike" cap="none" dirty="0">
              <a:solidFill>
                <a:schemeClr val="dk1"/>
              </a:solidFill>
              <a:latin typeface="Work Sans Light"/>
              <a:ea typeface="Work Sans Light"/>
              <a:cs typeface="Work Sans Light"/>
              <a:sym typeface="Work Sans Light"/>
            </a:endParaRPr>
          </a:p>
        </p:txBody>
      </p:sp>
      <p:pic>
        <p:nvPicPr>
          <p:cNvPr id="151" name="Google Shape;151;p7"/>
          <p:cNvPicPr preferRelativeResize="0"/>
          <p:nvPr/>
        </p:nvPicPr>
        <p:blipFill rotWithShape="1">
          <a:blip r:embed="rId3">
            <a:alphaModFix/>
          </a:blip>
          <a:srcRect t="169" b="168"/>
          <a:stretch/>
        </p:blipFill>
        <p:spPr>
          <a:xfrm>
            <a:off x="7432900" y="-68150"/>
            <a:ext cx="7388902" cy="6994299"/>
          </a:xfrm>
          <a:prstGeom prst="rect">
            <a:avLst/>
          </a:prstGeom>
          <a:noFill/>
          <a:ln>
            <a:noFill/>
          </a:ln>
        </p:spPr>
      </p:pic>
      <p:sp>
        <p:nvSpPr>
          <p:cNvPr id="152" name="Google Shape;152;p7"/>
          <p:cNvSpPr/>
          <p:nvPr/>
        </p:nvSpPr>
        <p:spPr>
          <a:xfrm>
            <a:off x="484946" y="3520330"/>
            <a:ext cx="4166100" cy="3471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3" name="Google Shape;153;p7"/>
          <p:cNvSpPr txBox="1"/>
          <p:nvPr/>
        </p:nvSpPr>
        <p:spPr>
          <a:xfrm>
            <a:off x="574055" y="3262403"/>
            <a:ext cx="4077000" cy="6765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3200"/>
              <a:buFont typeface="Work Sans Light"/>
              <a:buNone/>
            </a:pPr>
            <a:r>
              <a:rPr lang="es-MX" sz="3200" b="0" i="0" u="none" strike="noStrike" cap="none">
                <a:solidFill>
                  <a:srgbClr val="38AA00"/>
                </a:solidFill>
                <a:latin typeface="Work Sans Light"/>
                <a:ea typeface="Work Sans Light"/>
                <a:cs typeface="Work Sans Light"/>
                <a:sym typeface="Work Sans Light"/>
              </a:rPr>
              <a:t>Objetivo Específicos</a:t>
            </a:r>
            <a:endParaRPr sz="1400" b="0" i="0" u="none" strike="noStrike" cap="none">
              <a:solidFill>
                <a:srgbClr val="000000"/>
              </a:solidFill>
              <a:latin typeface="Arial"/>
              <a:ea typeface="Arial"/>
              <a:cs typeface="Arial"/>
              <a:sym typeface="Arial"/>
            </a:endParaRPr>
          </a:p>
        </p:txBody>
      </p:sp>
      <p:sp>
        <p:nvSpPr>
          <p:cNvPr id="154" name="Google Shape;154;p7"/>
          <p:cNvSpPr txBox="1"/>
          <p:nvPr/>
        </p:nvSpPr>
        <p:spPr>
          <a:xfrm>
            <a:off x="764375" y="3909350"/>
            <a:ext cx="5634600" cy="30168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chemeClr val="dk1"/>
              </a:buClr>
              <a:buSzPts val="1600"/>
              <a:buFont typeface="Arial"/>
              <a:buChar char="•"/>
            </a:pPr>
            <a:r>
              <a:rPr lang="es-MX" sz="1600" b="0" i="0" u="none" strike="noStrike" cap="none">
                <a:solidFill>
                  <a:schemeClr val="dk1"/>
                </a:solidFill>
                <a:latin typeface="Work Sans Light"/>
                <a:ea typeface="Work Sans Light"/>
                <a:cs typeface="Work Sans Light"/>
                <a:sym typeface="Work Sans Light"/>
              </a:rPr>
              <a:t>Gestionar </a:t>
            </a:r>
            <a:r>
              <a:rPr lang="es-MX" sz="1600" b="1" i="0" u="none" strike="noStrike" cap="none">
                <a:solidFill>
                  <a:schemeClr val="dk1"/>
                </a:solidFill>
                <a:latin typeface="Work Sans"/>
                <a:ea typeface="Work Sans"/>
                <a:cs typeface="Work Sans"/>
                <a:sym typeface="Work Sans"/>
              </a:rPr>
              <a:t>la Extracción de datos</a:t>
            </a:r>
            <a:r>
              <a:rPr lang="es-MX" sz="1600" b="0" i="0" u="none" strike="noStrike" cap="none">
                <a:solidFill>
                  <a:schemeClr val="dk1"/>
                </a:solidFill>
                <a:latin typeface="Work Sans Light"/>
                <a:ea typeface="Work Sans Light"/>
                <a:cs typeface="Work Sans Light"/>
                <a:sym typeface="Work Sans Light"/>
              </a:rPr>
              <a:t> de la Empresa “Tiendas D1”.</a:t>
            </a:r>
            <a:endParaRPr sz="1600" b="0" i="0" u="none" strike="noStrike" cap="none">
              <a:solidFill>
                <a:schemeClr val="dk1"/>
              </a:solidFill>
              <a:latin typeface="Work Sans Light"/>
              <a:ea typeface="Work Sans Light"/>
              <a:cs typeface="Work Sans Light"/>
              <a:sym typeface="Work Sans Light"/>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Work Sans Light"/>
              <a:ea typeface="Work Sans Light"/>
              <a:cs typeface="Work Sans Light"/>
              <a:sym typeface="Work Sans Light"/>
            </a:endParaRPr>
          </a:p>
          <a:p>
            <a:pPr marL="285750" marR="0" lvl="0" indent="-285750" algn="l" rtl="0">
              <a:lnSpc>
                <a:spcPct val="100000"/>
              </a:lnSpc>
              <a:spcBef>
                <a:spcPts val="0"/>
              </a:spcBef>
              <a:spcAft>
                <a:spcPts val="0"/>
              </a:spcAft>
              <a:buClr>
                <a:schemeClr val="dk1"/>
              </a:buClr>
              <a:buSzPts val="1600"/>
              <a:buFont typeface="Arial"/>
              <a:buChar char="•"/>
            </a:pPr>
            <a:r>
              <a:rPr lang="es-MX" sz="1600" b="0" i="0" u="none" strike="noStrike" cap="none">
                <a:solidFill>
                  <a:schemeClr val="dk1"/>
                </a:solidFill>
                <a:latin typeface="Work Sans Light"/>
                <a:ea typeface="Work Sans Light"/>
                <a:cs typeface="Work Sans Light"/>
                <a:sym typeface="Work Sans Light"/>
              </a:rPr>
              <a:t>Gestionar </a:t>
            </a:r>
            <a:r>
              <a:rPr lang="es-MX" sz="1600" b="1" i="0" u="none" strike="noStrike" cap="none">
                <a:solidFill>
                  <a:schemeClr val="dk1"/>
                </a:solidFill>
                <a:latin typeface="Work Sans"/>
                <a:ea typeface="Work Sans"/>
                <a:cs typeface="Work Sans"/>
                <a:sym typeface="Work Sans"/>
              </a:rPr>
              <a:t>la Limpieza y procesamiento de datos</a:t>
            </a:r>
            <a:r>
              <a:rPr lang="es-MX" sz="1600" b="0" i="0" u="none" strike="noStrike" cap="none">
                <a:solidFill>
                  <a:schemeClr val="dk1"/>
                </a:solidFill>
                <a:latin typeface="Work Sans Light"/>
                <a:ea typeface="Work Sans Light"/>
                <a:cs typeface="Work Sans Light"/>
                <a:sym typeface="Work Sans Light"/>
              </a:rPr>
              <a:t> de la Empresa “Tiendas D1”.</a:t>
            </a:r>
            <a:endParaRPr sz="1600" b="0" i="0" u="none" strike="noStrike" cap="none">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Work Sans Light"/>
              <a:ea typeface="Work Sans Light"/>
              <a:cs typeface="Work Sans Light"/>
              <a:sym typeface="Work Sans Light"/>
            </a:endParaRPr>
          </a:p>
          <a:p>
            <a:pPr marL="285750" marR="0" lvl="0" indent="-285750" algn="l" rtl="0">
              <a:lnSpc>
                <a:spcPct val="100000"/>
              </a:lnSpc>
              <a:spcBef>
                <a:spcPts val="0"/>
              </a:spcBef>
              <a:spcAft>
                <a:spcPts val="0"/>
              </a:spcAft>
              <a:buClr>
                <a:schemeClr val="dk1"/>
              </a:buClr>
              <a:buSzPts val="1600"/>
              <a:buFont typeface="Arial"/>
              <a:buChar char="•"/>
            </a:pPr>
            <a:r>
              <a:rPr lang="es-MX" sz="1600" b="0" i="0" u="none" strike="noStrike" cap="none">
                <a:solidFill>
                  <a:schemeClr val="dk1"/>
                </a:solidFill>
                <a:latin typeface="Work Sans Light"/>
                <a:ea typeface="Work Sans Light"/>
                <a:cs typeface="Work Sans Light"/>
                <a:sym typeface="Work Sans Light"/>
              </a:rPr>
              <a:t>Gestionar </a:t>
            </a:r>
            <a:r>
              <a:rPr lang="es-MX" sz="1600" b="1" i="0" u="none" strike="noStrike" cap="none">
                <a:solidFill>
                  <a:schemeClr val="dk1"/>
                </a:solidFill>
                <a:latin typeface="Work Sans"/>
                <a:ea typeface="Work Sans"/>
                <a:cs typeface="Work Sans"/>
                <a:sym typeface="Work Sans"/>
              </a:rPr>
              <a:t>la Construcción de la base de datos</a:t>
            </a:r>
            <a:r>
              <a:rPr lang="es-MX" sz="1600" b="0" i="0" u="none" strike="noStrike" cap="none">
                <a:solidFill>
                  <a:schemeClr val="dk1"/>
                </a:solidFill>
                <a:latin typeface="Work Sans Light"/>
                <a:ea typeface="Work Sans Light"/>
                <a:cs typeface="Work Sans Light"/>
                <a:sym typeface="Work Sans Light"/>
              </a:rPr>
              <a:t> de la Empresa “Tiendas D1”.</a:t>
            </a:r>
            <a:endParaRPr sz="1600" b="0" i="0" u="none" strike="noStrike" cap="none">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Work Sans Light"/>
              <a:ea typeface="Work Sans Light"/>
              <a:cs typeface="Work Sans Light"/>
              <a:sym typeface="Work Sans Light"/>
            </a:endParaRPr>
          </a:p>
          <a:p>
            <a:pPr marL="285750" marR="0" lvl="0" indent="-285750" algn="l" rtl="0">
              <a:lnSpc>
                <a:spcPct val="100000"/>
              </a:lnSpc>
              <a:spcBef>
                <a:spcPts val="0"/>
              </a:spcBef>
              <a:spcAft>
                <a:spcPts val="0"/>
              </a:spcAft>
              <a:buClr>
                <a:schemeClr val="dk1"/>
              </a:buClr>
              <a:buSzPts val="1600"/>
              <a:buFont typeface="Arial"/>
              <a:buChar char="•"/>
            </a:pPr>
            <a:r>
              <a:rPr lang="es-MX" sz="1600" b="0" i="0" u="none" strike="noStrike" cap="none">
                <a:solidFill>
                  <a:schemeClr val="dk1"/>
                </a:solidFill>
                <a:latin typeface="Work Sans Light"/>
                <a:ea typeface="Work Sans Light"/>
                <a:cs typeface="Work Sans Light"/>
                <a:sym typeface="Work Sans Light"/>
              </a:rPr>
              <a:t>Gestionar el </a:t>
            </a:r>
            <a:r>
              <a:rPr lang="es-MX" sz="1600" b="1" i="0" u="none" strike="noStrike" cap="none">
                <a:solidFill>
                  <a:schemeClr val="dk1"/>
                </a:solidFill>
                <a:latin typeface="Work Sans"/>
                <a:ea typeface="Work Sans"/>
                <a:cs typeface="Work Sans"/>
                <a:sym typeface="Work Sans"/>
              </a:rPr>
              <a:t>Análisis de datos</a:t>
            </a:r>
            <a:r>
              <a:rPr lang="es-MX" sz="1600" b="0" i="0" u="none" strike="noStrike" cap="none">
                <a:solidFill>
                  <a:schemeClr val="dk1"/>
                </a:solidFill>
                <a:latin typeface="Work Sans Light"/>
                <a:ea typeface="Work Sans Light"/>
                <a:cs typeface="Work Sans Light"/>
                <a:sym typeface="Work Sans Light"/>
              </a:rPr>
              <a:t> de la Empresa “Tiendas D1”.</a:t>
            </a:r>
            <a:endParaRPr sz="1400" b="0" i="0" u="none" strike="noStrike" cap="none">
              <a:solidFill>
                <a:srgbClr val="000000"/>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8"/>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Justificación</a:t>
            </a:r>
            <a:endParaRPr/>
          </a:p>
        </p:txBody>
      </p:sp>
      <p:sp>
        <p:nvSpPr>
          <p:cNvPr id="160" name="Google Shape;160;p8"/>
          <p:cNvSpPr txBox="1"/>
          <p:nvPr/>
        </p:nvSpPr>
        <p:spPr>
          <a:xfrm>
            <a:off x="242953" y="1635171"/>
            <a:ext cx="11447400" cy="52552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a:p>
            <a:pPr marL="457200" marR="0" lvl="0" indent="0" algn="just" rtl="0">
              <a:lnSpc>
                <a:spcPct val="150000"/>
              </a:lnSpc>
              <a:spcBef>
                <a:spcPts val="0"/>
              </a:spcBef>
              <a:spcAft>
                <a:spcPts val="0"/>
              </a:spcAft>
              <a:buClr>
                <a:srgbClr val="000000"/>
              </a:buClr>
              <a:buSzPts val="2500"/>
              <a:buFont typeface="Arial"/>
              <a:buNone/>
            </a:pPr>
            <a:r>
              <a:rPr lang="es-MX" sz="2500" b="0" i="0" u="none" strike="noStrike" cap="none" dirty="0">
                <a:solidFill>
                  <a:schemeClr val="dk1"/>
                </a:solidFill>
                <a:latin typeface="Work Sans Light"/>
                <a:ea typeface="Work Sans Light"/>
                <a:cs typeface="Work Sans Light"/>
                <a:sym typeface="Work Sans Light"/>
              </a:rPr>
              <a:t>La meta de este sistema informático denominado LuckasEnt consiste en </a:t>
            </a:r>
            <a:r>
              <a:rPr lang="es-MX" sz="2500" b="1" i="0" u="none" strike="noStrike" cap="none" dirty="0">
                <a:solidFill>
                  <a:schemeClr val="dk1"/>
                </a:solidFill>
                <a:latin typeface="Work Sans"/>
                <a:ea typeface="Work Sans"/>
                <a:cs typeface="Work Sans"/>
                <a:sym typeface="Work Sans"/>
              </a:rPr>
              <a:t>ofrecer a los usuarios en una fuente cierta para la comparación de los precios de los productos que pueden obtener en diferentes mercados</a:t>
            </a:r>
            <a:r>
              <a:rPr lang="es-MX" sz="2500" b="0" i="0" u="none" strike="noStrike" cap="none" dirty="0">
                <a:solidFill>
                  <a:schemeClr val="dk1"/>
                </a:solidFill>
                <a:latin typeface="Work Sans Light"/>
                <a:ea typeface="Work Sans Light"/>
                <a:cs typeface="Work Sans Light"/>
                <a:sym typeface="Work Sans Light"/>
              </a:rPr>
              <a:t> como Tiendas D1, Tiendas Alkosto, Supertiendas Olímpica y Mercado libre, de tal forma que, al momento de realizar las compras, puedan buscar la que mejor conserva su presupuesto en el momento de realizar las compras. </a:t>
            </a:r>
            <a:endParaRPr sz="2300" b="0" i="0" u="none" strike="noStrike" cap="none" dirty="0">
              <a:solidFill>
                <a:schemeClr val="dk1"/>
              </a:solidFill>
              <a:latin typeface="Arial"/>
              <a:ea typeface="Arial"/>
              <a:cs typeface="Arial"/>
              <a:sym typeface="Arial"/>
            </a:endParaRPr>
          </a:p>
          <a:p>
            <a:pPr marL="285750" marR="0" lvl="0" indent="-184150" algn="l" rtl="0">
              <a:lnSpc>
                <a:spcPct val="100000"/>
              </a:lnSpc>
              <a:spcBef>
                <a:spcPts val="0"/>
              </a:spcBef>
              <a:spcAft>
                <a:spcPts val="0"/>
              </a:spcAft>
              <a:buClr>
                <a:srgbClr val="000000"/>
              </a:buClr>
              <a:buSzPts val="2500"/>
              <a:buFont typeface="Arial"/>
              <a:buNone/>
            </a:pPr>
            <a:endParaRPr sz="2500" b="1" i="0" u="none" strike="noStrike" cap="none" dirty="0">
              <a:solidFill>
                <a:schemeClr val="dk1"/>
              </a:solidFill>
              <a:latin typeface="Work Sans Light"/>
              <a:ea typeface="Work Sans Light"/>
              <a:cs typeface="Work Sans Light"/>
              <a:sym typeface="Work Sans Light"/>
            </a:endParaRPr>
          </a:p>
          <a:p>
            <a:pPr marL="285750" marR="0" lvl="0" indent="-285750" algn="l" rtl="0">
              <a:lnSpc>
                <a:spcPct val="100000"/>
              </a:lnSpc>
              <a:spcBef>
                <a:spcPts val="0"/>
              </a:spcBef>
              <a:spcAft>
                <a:spcPts val="0"/>
              </a:spcAft>
              <a:buClr>
                <a:schemeClr val="dk1"/>
              </a:buClr>
              <a:buSzPts val="1600"/>
              <a:buFont typeface="Work Sans Light"/>
              <a:buChar char="•"/>
            </a:pPr>
            <a:endParaRPr sz="1600" b="0" i="0" u="none" strike="noStrike" cap="none" dirty="0">
              <a:solidFill>
                <a:schemeClr val="dk1"/>
              </a:solidFill>
              <a:latin typeface="Work Sans Light"/>
              <a:ea typeface="Work Sans Light"/>
              <a:cs typeface="Work Sans Light"/>
              <a:sym typeface="Work Sans Light"/>
            </a:endParaRPr>
          </a:p>
          <a:p>
            <a:pPr marL="285750" marR="0" lvl="0" indent="-184150" algn="l" rtl="0">
              <a:lnSpc>
                <a:spcPct val="100000"/>
              </a:lnSpc>
              <a:spcBef>
                <a:spcPts val="0"/>
              </a:spcBef>
              <a:spcAft>
                <a:spcPts val="0"/>
              </a:spcAft>
              <a:buClr>
                <a:schemeClr val="dk1"/>
              </a:buClr>
              <a:buSzPts val="1600"/>
              <a:buFont typeface="Arial"/>
              <a:buNone/>
            </a:pPr>
            <a:endParaRPr sz="1600" b="1" i="0" u="none" strike="noStrike" cap="none" dirty="0">
              <a:solidFill>
                <a:schemeClr val="dk1"/>
              </a:solidFill>
              <a:latin typeface="Work Sans Light"/>
              <a:ea typeface="Work Sans Light"/>
              <a:cs typeface="Work Sans Light"/>
              <a:sym typeface="Work Sans Light"/>
            </a:endParaRPr>
          </a:p>
        </p:txBody>
      </p:sp>
      <p:pic>
        <p:nvPicPr>
          <p:cNvPr id="161" name="Google Shape;161;p8"/>
          <p:cNvPicPr preferRelativeResize="0"/>
          <p:nvPr/>
        </p:nvPicPr>
        <p:blipFill rotWithShape="1">
          <a:blip r:embed="rId3">
            <a:alphaModFix/>
          </a:blip>
          <a:srcRect/>
          <a:stretch/>
        </p:blipFill>
        <p:spPr>
          <a:xfrm>
            <a:off x="8636601" y="234163"/>
            <a:ext cx="1080000" cy="1080000"/>
          </a:xfrm>
          <a:prstGeom prst="rect">
            <a:avLst/>
          </a:prstGeom>
          <a:noFill/>
          <a:ln>
            <a:noFill/>
          </a:ln>
        </p:spPr>
      </p:pic>
      <p:pic>
        <p:nvPicPr>
          <p:cNvPr id="2" name="Imagen 1">
            <a:extLst>
              <a:ext uri="{FF2B5EF4-FFF2-40B4-BE49-F238E27FC236}">
                <a16:creationId xmlns:a16="http://schemas.microsoft.com/office/drawing/2014/main" id="{87E6A6C8-9D66-7549-5D80-68512911B070}"/>
              </a:ext>
            </a:extLst>
          </p:cNvPr>
          <p:cNvPicPr>
            <a:picLocks noChangeAspect="1"/>
          </p:cNvPicPr>
          <p:nvPr/>
        </p:nvPicPr>
        <p:blipFill>
          <a:blip r:embed="rId4"/>
          <a:stretch>
            <a:fillRect/>
          </a:stretch>
        </p:blipFill>
        <p:spPr>
          <a:xfrm>
            <a:off x="9804675" y="235077"/>
            <a:ext cx="1079086" cy="107908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0"/>
          <p:cNvSpPr txBox="1">
            <a:spLocks noGrp="1"/>
          </p:cNvSpPr>
          <p:nvPr>
            <p:ph type="title"/>
          </p:nvPr>
        </p:nvSpPr>
        <p:spPr>
          <a:xfrm>
            <a:off x="456236" y="11048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MX">
                <a:solidFill>
                  <a:schemeClr val="lt1"/>
                </a:solidFill>
                <a:latin typeface="Work Sans Medium"/>
                <a:ea typeface="Work Sans Medium"/>
                <a:cs typeface="Work Sans Medium"/>
                <a:sym typeface="Work Sans Medium"/>
              </a:rPr>
              <a:t>Alcance</a:t>
            </a:r>
            <a:endParaRPr/>
          </a:p>
        </p:txBody>
      </p:sp>
      <p:sp>
        <p:nvSpPr>
          <p:cNvPr id="168" name="Google Shape;168;p10"/>
          <p:cNvSpPr txBox="1"/>
          <p:nvPr/>
        </p:nvSpPr>
        <p:spPr>
          <a:xfrm>
            <a:off x="372300" y="1455931"/>
            <a:ext cx="11447400" cy="535527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Clr>
                <a:srgbClr val="000000"/>
              </a:buClr>
              <a:buSzPts val="1600"/>
              <a:buFont typeface="Arial"/>
              <a:buNone/>
            </a:pPr>
            <a:r>
              <a:rPr lang="es-MX" sz="2000" b="0" i="0" u="none" strike="noStrike" cap="none" dirty="0">
                <a:solidFill>
                  <a:schemeClr val="dk1"/>
                </a:solidFill>
                <a:latin typeface="Work Sans Light"/>
                <a:ea typeface="Work Sans Light"/>
                <a:cs typeface="Work Sans Light"/>
                <a:sym typeface="Work Sans Light"/>
              </a:rPr>
              <a:t>El alcance actual cubre los aspectos fundamentales para un comparador de precios en línea. Sin embargo, considero que podemos enriquecer aún más la propuesta explorando algunas funcionalidades adicionales y profundizando en ciertos aspectos.</a:t>
            </a:r>
            <a:br>
              <a:rPr lang="es-MX" sz="2000" b="0" i="0" u="none" strike="noStrike" cap="none" dirty="0">
                <a:solidFill>
                  <a:schemeClr val="dk1"/>
                </a:solidFill>
                <a:latin typeface="Work Sans Light"/>
                <a:ea typeface="Work Sans Light"/>
                <a:cs typeface="Work Sans Light"/>
                <a:sym typeface="Work Sans Light"/>
              </a:rPr>
            </a:br>
            <a:br>
              <a:rPr lang="es-MX" sz="2000" b="0" i="0" u="none" strike="noStrike" cap="none" dirty="0">
                <a:solidFill>
                  <a:schemeClr val="dk1"/>
                </a:solidFill>
                <a:latin typeface="Work Sans Light"/>
                <a:ea typeface="Work Sans Light"/>
                <a:cs typeface="Work Sans Light"/>
                <a:sym typeface="Work Sans Light"/>
              </a:rPr>
            </a:br>
            <a:r>
              <a:rPr lang="es-MX" sz="2000" b="1" i="0" u="none" strike="noStrike" cap="none" dirty="0">
                <a:solidFill>
                  <a:schemeClr val="dk1"/>
                </a:solidFill>
                <a:latin typeface="Work Sans" pitchFamily="2" charset="0"/>
                <a:ea typeface="Work Sans Light"/>
                <a:cs typeface="Work Sans Light"/>
                <a:sym typeface="Work Sans Light"/>
              </a:rPr>
              <a:t>Funcionalidades principales:</a:t>
            </a:r>
            <a:endParaRPr sz="2000" b="1" i="0" u="none" strike="noStrike" cap="none" dirty="0">
              <a:solidFill>
                <a:schemeClr val="dk1"/>
              </a:solidFill>
              <a:latin typeface="Work Sans" pitchFamily="2" charset="0"/>
              <a:ea typeface="Work Sans Light"/>
              <a:cs typeface="Work Sans Light"/>
              <a:sym typeface="Work Sans Light"/>
            </a:endParaRPr>
          </a:p>
          <a:p>
            <a:pPr marL="457200" marR="0" lvl="0" algn="l" rtl="0">
              <a:lnSpc>
                <a:spcPct val="100000"/>
              </a:lnSpc>
              <a:spcBef>
                <a:spcPts val="0"/>
              </a:spcBef>
              <a:spcAft>
                <a:spcPts val="0"/>
              </a:spcAft>
              <a:buClr>
                <a:schemeClr val="dk1"/>
              </a:buClr>
              <a:buSzPts val="1100"/>
            </a:pPr>
            <a:r>
              <a:rPr lang="es-MX" sz="2000" b="1" i="0" u="none" strike="noStrike" cap="none" dirty="0">
                <a:solidFill>
                  <a:schemeClr val="dk1"/>
                </a:solidFill>
                <a:latin typeface="Work Sans Light"/>
                <a:ea typeface="Work Sans Light"/>
                <a:cs typeface="Work Sans Light"/>
                <a:sym typeface="Work Sans Light"/>
              </a:rPr>
              <a:t>Recopilar</a:t>
            </a:r>
            <a:r>
              <a:rPr lang="es-MX" sz="2000" b="0" i="0" u="none" strike="noStrike" cap="none" dirty="0">
                <a:solidFill>
                  <a:schemeClr val="dk1"/>
                </a:solidFill>
                <a:latin typeface="Work Sans Light"/>
                <a:ea typeface="Work Sans Light"/>
                <a:cs typeface="Work Sans Light"/>
                <a:sym typeface="Work Sans Light"/>
              </a:rPr>
              <a:t> información de precios de productos de diferentes supermercados.</a:t>
            </a:r>
            <a:endParaRPr sz="2000" b="0" i="0" u="none" strike="noStrike" cap="none" dirty="0">
              <a:solidFill>
                <a:schemeClr val="dk1"/>
              </a:solidFill>
              <a:latin typeface="Work Sans Light"/>
              <a:ea typeface="Work Sans Light"/>
              <a:cs typeface="Work Sans Light"/>
              <a:sym typeface="Work Sans Light"/>
            </a:endParaRPr>
          </a:p>
          <a:p>
            <a:pPr marL="457200" marR="0" lvl="0" algn="l" rtl="0">
              <a:lnSpc>
                <a:spcPct val="100000"/>
              </a:lnSpc>
              <a:spcBef>
                <a:spcPts val="0"/>
              </a:spcBef>
              <a:spcAft>
                <a:spcPts val="0"/>
              </a:spcAft>
              <a:buClr>
                <a:schemeClr val="dk1"/>
              </a:buClr>
              <a:buSzPts val="1100"/>
            </a:pPr>
            <a:r>
              <a:rPr lang="es-MX" sz="2000" b="1" i="0" u="none" strike="noStrike" cap="none" dirty="0">
                <a:solidFill>
                  <a:schemeClr val="dk1"/>
                </a:solidFill>
                <a:latin typeface="Work Sans Light"/>
                <a:ea typeface="Work Sans Light"/>
                <a:cs typeface="Work Sans Light"/>
                <a:sym typeface="Work Sans Light"/>
              </a:rPr>
              <a:t>Almacenar</a:t>
            </a:r>
            <a:r>
              <a:rPr lang="es-MX" sz="2000" b="0" i="0" u="none" strike="noStrike" cap="none" dirty="0">
                <a:solidFill>
                  <a:schemeClr val="dk1"/>
                </a:solidFill>
                <a:latin typeface="Work Sans Light"/>
                <a:ea typeface="Work Sans Light"/>
                <a:cs typeface="Work Sans Light"/>
                <a:sym typeface="Work Sans Light"/>
              </a:rPr>
              <a:t> la información en una base de datos.</a:t>
            </a:r>
            <a:endParaRPr sz="2000" b="0" i="0" u="none" strike="noStrike" cap="none" dirty="0">
              <a:solidFill>
                <a:schemeClr val="dk1"/>
              </a:solidFill>
              <a:latin typeface="Work Sans Light"/>
              <a:ea typeface="Work Sans Light"/>
              <a:cs typeface="Work Sans Light"/>
              <a:sym typeface="Work Sans Light"/>
            </a:endParaRPr>
          </a:p>
          <a:p>
            <a:pPr marL="457200" marR="0" lvl="0" algn="l" rtl="0">
              <a:lnSpc>
                <a:spcPct val="100000"/>
              </a:lnSpc>
              <a:spcBef>
                <a:spcPts val="0"/>
              </a:spcBef>
              <a:spcAft>
                <a:spcPts val="0"/>
              </a:spcAft>
              <a:buClr>
                <a:schemeClr val="dk1"/>
              </a:buClr>
              <a:buSzPts val="1100"/>
            </a:pPr>
            <a:r>
              <a:rPr lang="es-MX" sz="2000" b="1" i="0" u="none" strike="noStrike" cap="none" dirty="0">
                <a:solidFill>
                  <a:schemeClr val="dk1"/>
                </a:solidFill>
                <a:latin typeface="Work Sans Light"/>
                <a:ea typeface="Work Sans Light"/>
                <a:cs typeface="Work Sans Light"/>
                <a:sym typeface="Work Sans Light"/>
              </a:rPr>
              <a:t>Permitir</a:t>
            </a:r>
            <a:r>
              <a:rPr lang="es-MX" sz="2000" b="0" i="0" u="none" strike="noStrike" cap="none" dirty="0">
                <a:solidFill>
                  <a:schemeClr val="dk1"/>
                </a:solidFill>
                <a:latin typeface="Work Sans Light"/>
                <a:ea typeface="Work Sans Light"/>
                <a:cs typeface="Work Sans Light"/>
                <a:sym typeface="Work Sans Light"/>
              </a:rPr>
              <a:t> a los usuarios comparar precios de productos.</a:t>
            </a:r>
            <a:endParaRPr sz="2000" b="0" i="0" u="none" strike="noStrike" cap="none" dirty="0">
              <a:solidFill>
                <a:schemeClr val="dk1"/>
              </a:solidFill>
              <a:latin typeface="Work Sans Light"/>
              <a:ea typeface="Work Sans Light"/>
              <a:cs typeface="Work Sans Light"/>
              <a:sym typeface="Work Sans Light"/>
            </a:endParaRPr>
          </a:p>
          <a:p>
            <a:pPr marL="457200" marR="0" lvl="0" algn="l" rtl="0">
              <a:lnSpc>
                <a:spcPct val="100000"/>
              </a:lnSpc>
              <a:spcBef>
                <a:spcPts val="0"/>
              </a:spcBef>
              <a:spcAft>
                <a:spcPts val="0"/>
              </a:spcAft>
              <a:buClr>
                <a:schemeClr val="dk1"/>
              </a:buClr>
              <a:buSzPts val="1100"/>
            </a:pPr>
            <a:r>
              <a:rPr lang="es-MX" sz="2000" b="1" i="0" u="none" strike="noStrike" cap="none" dirty="0">
                <a:solidFill>
                  <a:schemeClr val="dk1"/>
                </a:solidFill>
                <a:latin typeface="Work Sans Light"/>
                <a:ea typeface="Work Sans Light"/>
                <a:cs typeface="Work Sans Light"/>
                <a:sym typeface="Work Sans Light"/>
              </a:rPr>
              <a:t>Mostrar</a:t>
            </a:r>
            <a:r>
              <a:rPr lang="es-MX" sz="2000" b="0" i="0" u="none" strike="noStrike" cap="none" dirty="0">
                <a:solidFill>
                  <a:schemeClr val="dk1"/>
                </a:solidFill>
                <a:latin typeface="Work Sans Light"/>
                <a:ea typeface="Work Sans Light"/>
                <a:cs typeface="Work Sans Light"/>
                <a:sym typeface="Work Sans Light"/>
              </a:rPr>
              <a:t> la ubicación de las tiendas cercanas al usuario.</a:t>
            </a:r>
            <a:endParaRPr sz="2000" b="0" i="0" u="none" strike="noStrike" cap="none" dirty="0">
              <a:solidFill>
                <a:schemeClr val="dk1"/>
              </a:solidFill>
              <a:latin typeface="Work Sans Light"/>
              <a:ea typeface="Work Sans Light"/>
              <a:cs typeface="Work Sans Light"/>
              <a:sym typeface="Work Sans Light"/>
            </a:endParaRPr>
          </a:p>
          <a:p>
            <a:pPr marL="457200" marR="0" lvl="0" algn="l" rtl="0">
              <a:lnSpc>
                <a:spcPct val="100000"/>
              </a:lnSpc>
              <a:spcBef>
                <a:spcPts val="0"/>
              </a:spcBef>
              <a:spcAft>
                <a:spcPts val="0"/>
              </a:spcAft>
              <a:buClr>
                <a:schemeClr val="dk1"/>
              </a:buClr>
              <a:buSzPts val="1100"/>
            </a:pPr>
            <a:r>
              <a:rPr lang="es-MX" sz="2000" b="1" i="0" u="none" strike="noStrike" cap="none" dirty="0">
                <a:solidFill>
                  <a:schemeClr val="dk1"/>
                </a:solidFill>
                <a:latin typeface="Work Sans Light"/>
                <a:ea typeface="Work Sans Light"/>
                <a:cs typeface="Work Sans Light"/>
                <a:sym typeface="Work Sans Light"/>
              </a:rPr>
              <a:t>Ofrecer</a:t>
            </a:r>
            <a:r>
              <a:rPr lang="es-MX" sz="2000" b="0" i="0" u="none" strike="noStrike" cap="none" dirty="0">
                <a:solidFill>
                  <a:schemeClr val="dk1"/>
                </a:solidFill>
                <a:latin typeface="Work Sans Light"/>
                <a:ea typeface="Work Sans Light"/>
                <a:cs typeface="Work Sans Light"/>
                <a:sym typeface="Work Sans Light"/>
              </a:rPr>
              <a:t> una versión premium con inteligencia artificial para una búsqueda más rápida y eficiente.</a:t>
            </a:r>
          </a:p>
          <a:p>
            <a:pPr marL="457200" marR="0" lvl="0" indent="0" algn="l" rtl="0">
              <a:lnSpc>
                <a:spcPct val="100000"/>
              </a:lnSpc>
              <a:spcBef>
                <a:spcPts val="0"/>
              </a:spcBef>
              <a:spcAft>
                <a:spcPts val="0"/>
              </a:spcAft>
              <a:buClr>
                <a:schemeClr val="dk1"/>
              </a:buClr>
              <a:buSzPts val="1100"/>
              <a:buFont typeface="Arial"/>
              <a:buNone/>
            </a:pPr>
            <a:endParaRPr sz="2000" b="0" i="0" u="none" strike="noStrike" cap="none" dirty="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Clr>
                <a:schemeClr val="dk1"/>
              </a:buClr>
              <a:buSzPts val="1100"/>
              <a:buFont typeface="Arial"/>
              <a:buNone/>
            </a:pPr>
            <a:r>
              <a:rPr lang="es-MX" sz="2000" b="1" i="0" u="none" strike="noStrike" cap="none" dirty="0">
                <a:solidFill>
                  <a:schemeClr val="dk1"/>
                </a:solidFill>
                <a:latin typeface="Work Sans"/>
                <a:ea typeface="Work Sans"/>
                <a:cs typeface="Work Sans"/>
                <a:sym typeface="Work Sans"/>
              </a:rPr>
              <a:t>Público objetivo:</a:t>
            </a:r>
            <a:r>
              <a:rPr lang="es-MX" sz="2000" b="0" i="0" u="none" strike="noStrike" cap="none" dirty="0">
                <a:solidFill>
                  <a:schemeClr val="dk1"/>
                </a:solidFill>
                <a:latin typeface="Work Sans Light"/>
                <a:ea typeface="Work Sans Light"/>
                <a:cs typeface="Work Sans Light"/>
                <a:sym typeface="Work Sans Light"/>
              </a:rPr>
              <a:t> Consumidores colombianos que buscan ahorrar dinero en sus compras de la canasta familiar.</a:t>
            </a:r>
            <a:endParaRPr sz="2000" b="0" i="0" u="none" strike="noStrike" cap="none" dirty="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chemeClr val="dk1"/>
              </a:solidFill>
              <a:latin typeface="Work Sans Light"/>
              <a:ea typeface="Work Sans Light"/>
              <a:cs typeface="Work Sans Light"/>
              <a:sym typeface="Work Sans Light"/>
            </a:endParaRPr>
          </a:p>
        </p:txBody>
      </p:sp>
      <p:pic>
        <p:nvPicPr>
          <p:cNvPr id="169" name="Google Shape;169;p10"/>
          <p:cNvPicPr preferRelativeResize="0"/>
          <p:nvPr/>
        </p:nvPicPr>
        <p:blipFill rotWithShape="1">
          <a:blip r:embed="rId3">
            <a:alphaModFix/>
          </a:blip>
          <a:srcRect/>
          <a:stretch/>
        </p:blipFill>
        <p:spPr>
          <a:xfrm>
            <a:off x="8491026" y="234163"/>
            <a:ext cx="1080000" cy="1080000"/>
          </a:xfrm>
          <a:prstGeom prst="rect">
            <a:avLst/>
          </a:prstGeom>
          <a:noFill/>
          <a:ln>
            <a:noFill/>
          </a:ln>
        </p:spPr>
      </p:pic>
      <p:pic>
        <p:nvPicPr>
          <p:cNvPr id="2" name="Google Shape;135;p5">
            <a:extLst>
              <a:ext uri="{FF2B5EF4-FFF2-40B4-BE49-F238E27FC236}">
                <a16:creationId xmlns:a16="http://schemas.microsoft.com/office/drawing/2014/main" id="{327004BE-D39B-6B1C-6D71-D61D0C757073}"/>
              </a:ext>
            </a:extLst>
          </p:cNvPr>
          <p:cNvPicPr preferRelativeResize="0"/>
          <p:nvPr/>
        </p:nvPicPr>
        <p:blipFill>
          <a:blip r:embed="rId4">
            <a:alphaModFix/>
          </a:blip>
          <a:srcRect l="26789" r="24575"/>
          <a:stretch/>
        </p:blipFill>
        <p:spPr>
          <a:xfrm>
            <a:off x="9693889" y="233262"/>
            <a:ext cx="1080000" cy="1080000"/>
          </a:xfrm>
          <a:prstGeom prst="rect">
            <a:avLst/>
          </a:prstGeom>
          <a:noFill/>
          <a:ln>
            <a:noFill/>
          </a:ln>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738</Words>
  <Application>Microsoft Office PowerPoint</Application>
  <PresentationFormat>Panorámica</PresentationFormat>
  <Paragraphs>94</Paragraphs>
  <Slides>12</Slides>
  <Notes>12</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12</vt:i4>
      </vt:variant>
    </vt:vector>
  </HeadingPairs>
  <TitlesOfParts>
    <vt:vector size="18" baseType="lpstr">
      <vt:lpstr>Calibri</vt:lpstr>
      <vt:lpstr>Work Sans</vt:lpstr>
      <vt:lpstr>Arial</vt:lpstr>
      <vt:lpstr>Work Sans Medium</vt:lpstr>
      <vt:lpstr>Work Sans Light</vt:lpstr>
      <vt:lpstr>Tema de Office</vt:lpstr>
      <vt:lpstr>Presentación de PowerPoint</vt:lpstr>
      <vt:lpstr>Presentación de PowerPoint</vt:lpstr>
      <vt:lpstr>Presentación de PowerPoint</vt:lpstr>
      <vt:lpstr>Presentación de PowerPoint</vt:lpstr>
      <vt:lpstr>Problema</vt:lpstr>
      <vt:lpstr>Presentación de PowerPoint</vt:lpstr>
      <vt:lpstr>Presentación de PowerPoint</vt:lpstr>
      <vt:lpstr>Justificación</vt:lpstr>
      <vt:lpstr>Alcance</vt:lpstr>
      <vt:lpstr>Delimitación</vt:lpstr>
      <vt:lpstr>Entregables Proyecto Formativo por Trimestre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Jorge Enrique Pedraza Sanchez</dc:creator>
  <cp:lastModifiedBy>Aprendiz</cp:lastModifiedBy>
  <cp:revision>3</cp:revision>
  <dcterms:created xsi:type="dcterms:W3CDTF">2020-10-01T23:51:28Z</dcterms:created>
  <dcterms:modified xsi:type="dcterms:W3CDTF">2024-11-27T21:08:35Z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